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7" r:id="rId5"/>
    <p:sldId id="290" r:id="rId6"/>
    <p:sldId id="277" r:id="rId7"/>
    <p:sldId id="287" r:id="rId8"/>
    <p:sldId id="272" r:id="rId9"/>
    <p:sldId id="281" r:id="rId10"/>
    <p:sldId id="282" r:id="rId11"/>
    <p:sldId id="279" r:id="rId12"/>
    <p:sldId id="286" r:id="rId13"/>
    <p:sldId id="278" r:id="rId14"/>
    <p:sldId id="288" r:id="rId15"/>
    <p:sldId id="280" r:id="rId16"/>
    <p:sldId id="285" r:id="rId17"/>
    <p:sldId id="289" r:id="rId1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2BA05A-7E80-415E-9CBC-DD60EAC3A203}" v="12" dt="2023-10-07T13:18:33.485"/>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280" autoAdjust="0"/>
  </p:normalViewPr>
  <p:slideViewPr>
    <p:cSldViewPr>
      <p:cViewPr varScale="1">
        <p:scale>
          <a:sx n="91" d="100"/>
          <a:sy n="91" d="100"/>
        </p:scale>
        <p:origin x="372" y="48"/>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Pittman" userId="04a153ca2cd80b52" providerId="LiveId" clId="{F02BA05A-7E80-415E-9CBC-DD60EAC3A203}"/>
    <pc:docChg chg="custSel addSld modSld">
      <pc:chgData name="Sharon Pittman" userId="04a153ca2cd80b52" providerId="LiveId" clId="{F02BA05A-7E80-415E-9CBC-DD60EAC3A203}" dt="2023-10-07T13:18:33.485" v="1994" actId="1076"/>
      <pc:docMkLst>
        <pc:docMk/>
      </pc:docMkLst>
      <pc:sldChg chg="modSp mod">
        <pc:chgData name="Sharon Pittman" userId="04a153ca2cd80b52" providerId="LiveId" clId="{F02BA05A-7E80-415E-9CBC-DD60EAC3A203}" dt="2023-10-07T13:14:25.952" v="1960" actId="20577"/>
        <pc:sldMkLst>
          <pc:docMk/>
          <pc:sldMk cId="3198176989" sldId="257"/>
        </pc:sldMkLst>
        <pc:spChg chg="mod">
          <ac:chgData name="Sharon Pittman" userId="04a153ca2cd80b52" providerId="LiveId" clId="{F02BA05A-7E80-415E-9CBC-DD60EAC3A203}" dt="2023-10-05T21:50:13.220" v="580" actId="20577"/>
          <ac:spMkLst>
            <pc:docMk/>
            <pc:sldMk cId="3198176989" sldId="257"/>
            <ac:spMk id="2" creationId="{00000000-0000-0000-0000-000000000000}"/>
          </ac:spMkLst>
        </pc:spChg>
        <pc:spChg chg="mod">
          <ac:chgData name="Sharon Pittman" userId="04a153ca2cd80b52" providerId="LiveId" clId="{F02BA05A-7E80-415E-9CBC-DD60EAC3A203}" dt="2023-10-07T13:14:25.952" v="1960" actId="20577"/>
          <ac:spMkLst>
            <pc:docMk/>
            <pc:sldMk cId="3198176989" sldId="257"/>
            <ac:spMk id="3" creationId="{00000000-0000-0000-0000-000000000000}"/>
          </ac:spMkLst>
        </pc:spChg>
      </pc:sldChg>
      <pc:sldChg chg="modSp mod">
        <pc:chgData name="Sharon Pittman" userId="04a153ca2cd80b52" providerId="LiveId" clId="{F02BA05A-7E80-415E-9CBC-DD60EAC3A203}" dt="2023-10-07T12:35:44.555" v="638" actId="255"/>
        <pc:sldMkLst>
          <pc:docMk/>
          <pc:sldMk cId="1100703621" sldId="277"/>
        </pc:sldMkLst>
        <pc:spChg chg="mod">
          <ac:chgData name="Sharon Pittman" userId="04a153ca2cd80b52" providerId="LiveId" clId="{F02BA05A-7E80-415E-9CBC-DD60EAC3A203}" dt="2023-10-07T12:35:44.555" v="638" actId="255"/>
          <ac:spMkLst>
            <pc:docMk/>
            <pc:sldMk cId="1100703621" sldId="277"/>
            <ac:spMk id="13" creationId="{00000000-0000-0000-0000-000000000000}"/>
          </ac:spMkLst>
        </pc:spChg>
        <pc:spChg chg="mod">
          <ac:chgData name="Sharon Pittman" userId="04a153ca2cd80b52" providerId="LiveId" clId="{F02BA05A-7E80-415E-9CBC-DD60EAC3A203}" dt="2023-10-07T12:35:04.131" v="636" actId="20577"/>
          <ac:spMkLst>
            <pc:docMk/>
            <pc:sldMk cId="1100703621" sldId="277"/>
            <ac:spMk id="14" creationId="{00000000-0000-0000-0000-000000000000}"/>
          </ac:spMkLst>
        </pc:spChg>
      </pc:sldChg>
      <pc:sldChg chg="modSp mod">
        <pc:chgData name="Sharon Pittman" userId="04a153ca2cd80b52" providerId="LiveId" clId="{F02BA05A-7E80-415E-9CBC-DD60EAC3A203}" dt="2023-10-05T21:25:20.097" v="11" actId="27636"/>
        <pc:sldMkLst>
          <pc:docMk/>
          <pc:sldMk cId="186699302" sldId="278"/>
        </pc:sldMkLst>
        <pc:spChg chg="mod">
          <ac:chgData name="Sharon Pittman" userId="04a153ca2cd80b52" providerId="LiveId" clId="{F02BA05A-7E80-415E-9CBC-DD60EAC3A203}" dt="2023-10-05T21:25:20.097" v="11" actId="27636"/>
          <ac:spMkLst>
            <pc:docMk/>
            <pc:sldMk cId="186699302" sldId="278"/>
            <ac:spMk id="14" creationId="{00000000-0000-0000-0000-000000000000}"/>
          </ac:spMkLst>
        </pc:spChg>
      </pc:sldChg>
      <pc:sldChg chg="addSp modSp mod modClrScheme chgLayout">
        <pc:chgData name="Sharon Pittman" userId="04a153ca2cd80b52" providerId="LiveId" clId="{F02BA05A-7E80-415E-9CBC-DD60EAC3A203}" dt="2023-10-05T21:46:48.780" v="476" actId="313"/>
        <pc:sldMkLst>
          <pc:docMk/>
          <pc:sldMk cId="729123399" sldId="279"/>
        </pc:sldMkLst>
        <pc:spChg chg="add mod ord">
          <ac:chgData name="Sharon Pittman" userId="04a153ca2cd80b52" providerId="LiveId" clId="{F02BA05A-7E80-415E-9CBC-DD60EAC3A203}" dt="2023-10-05T21:46:48.780" v="476" actId="313"/>
          <ac:spMkLst>
            <pc:docMk/>
            <pc:sldMk cId="729123399" sldId="279"/>
            <ac:spMk id="2" creationId="{D69CB43F-F52F-7462-2DCD-786B543D6D8A}"/>
          </ac:spMkLst>
        </pc:spChg>
        <pc:spChg chg="mod ord">
          <ac:chgData name="Sharon Pittman" userId="04a153ca2cd80b52" providerId="LiveId" clId="{F02BA05A-7E80-415E-9CBC-DD60EAC3A203}" dt="2023-10-05T21:32:27.513" v="265" actId="700"/>
          <ac:spMkLst>
            <pc:docMk/>
            <pc:sldMk cId="729123399" sldId="279"/>
            <ac:spMk id="13" creationId="{00000000-0000-0000-0000-000000000000}"/>
          </ac:spMkLst>
        </pc:spChg>
        <pc:spChg chg="mod ord">
          <ac:chgData name="Sharon Pittman" userId="04a153ca2cd80b52" providerId="LiveId" clId="{F02BA05A-7E80-415E-9CBC-DD60EAC3A203}" dt="2023-10-05T21:41:39.013" v="362" actId="27636"/>
          <ac:spMkLst>
            <pc:docMk/>
            <pc:sldMk cId="729123399" sldId="279"/>
            <ac:spMk id="14" creationId="{00000000-0000-0000-0000-000000000000}"/>
          </ac:spMkLst>
        </pc:spChg>
      </pc:sldChg>
      <pc:sldChg chg="modSp mod">
        <pc:chgData name="Sharon Pittman" userId="04a153ca2cd80b52" providerId="LiveId" clId="{F02BA05A-7E80-415E-9CBC-DD60EAC3A203}" dt="2023-10-07T13:05:43.313" v="1493" actId="27636"/>
        <pc:sldMkLst>
          <pc:docMk/>
          <pc:sldMk cId="1437774217" sldId="280"/>
        </pc:sldMkLst>
        <pc:spChg chg="mod">
          <ac:chgData name="Sharon Pittman" userId="04a153ca2cd80b52" providerId="LiveId" clId="{F02BA05A-7E80-415E-9CBC-DD60EAC3A203}" dt="2023-10-07T13:05:28.680" v="1491" actId="2711"/>
          <ac:spMkLst>
            <pc:docMk/>
            <pc:sldMk cId="1437774217" sldId="280"/>
            <ac:spMk id="13" creationId="{00000000-0000-0000-0000-000000000000}"/>
          </ac:spMkLst>
        </pc:spChg>
        <pc:spChg chg="mod">
          <ac:chgData name="Sharon Pittman" userId="04a153ca2cd80b52" providerId="LiveId" clId="{F02BA05A-7E80-415E-9CBC-DD60EAC3A203}" dt="2023-10-07T13:05:43.313" v="1493" actId="27636"/>
          <ac:spMkLst>
            <pc:docMk/>
            <pc:sldMk cId="1437774217" sldId="280"/>
            <ac:spMk id="14" creationId="{00000000-0000-0000-0000-000000000000}"/>
          </ac:spMkLst>
        </pc:spChg>
      </pc:sldChg>
      <pc:sldChg chg="modSp mod">
        <pc:chgData name="Sharon Pittman" userId="04a153ca2cd80b52" providerId="LiveId" clId="{F02BA05A-7E80-415E-9CBC-DD60EAC3A203}" dt="2023-10-07T12:46:58.250" v="759" actId="20577"/>
        <pc:sldMkLst>
          <pc:docMk/>
          <pc:sldMk cId="483927405" sldId="281"/>
        </pc:sldMkLst>
        <pc:spChg chg="mod">
          <ac:chgData name="Sharon Pittman" userId="04a153ca2cd80b52" providerId="LiveId" clId="{F02BA05A-7E80-415E-9CBC-DD60EAC3A203}" dt="2023-10-07T12:46:58.250" v="759" actId="20577"/>
          <ac:spMkLst>
            <pc:docMk/>
            <pc:sldMk cId="483927405" sldId="281"/>
            <ac:spMk id="13" creationId="{00000000-0000-0000-0000-000000000000}"/>
          </ac:spMkLst>
        </pc:spChg>
      </pc:sldChg>
      <pc:sldChg chg="modSp add mod">
        <pc:chgData name="Sharon Pittman" userId="04a153ca2cd80b52" providerId="LiveId" clId="{F02BA05A-7E80-415E-9CBC-DD60EAC3A203}" dt="2023-10-05T21:48:38.871" v="499" actId="20577"/>
        <pc:sldMkLst>
          <pc:docMk/>
          <pc:sldMk cId="2914499088" sldId="283"/>
        </pc:sldMkLst>
        <pc:spChg chg="mod">
          <ac:chgData name="Sharon Pittman" userId="04a153ca2cd80b52" providerId="LiveId" clId="{F02BA05A-7E80-415E-9CBC-DD60EAC3A203}" dt="2023-10-05T21:48:19.791" v="496" actId="20577"/>
          <ac:spMkLst>
            <pc:docMk/>
            <pc:sldMk cId="2914499088" sldId="283"/>
            <ac:spMk id="13" creationId="{00000000-0000-0000-0000-000000000000}"/>
          </ac:spMkLst>
        </pc:spChg>
        <pc:spChg chg="mod">
          <ac:chgData name="Sharon Pittman" userId="04a153ca2cd80b52" providerId="LiveId" clId="{F02BA05A-7E80-415E-9CBC-DD60EAC3A203}" dt="2023-10-05T21:48:38.871" v="499" actId="20577"/>
          <ac:spMkLst>
            <pc:docMk/>
            <pc:sldMk cId="2914499088" sldId="283"/>
            <ac:spMk id="14" creationId="{00000000-0000-0000-0000-000000000000}"/>
          </ac:spMkLst>
        </pc:spChg>
      </pc:sldChg>
      <pc:sldChg chg="add">
        <pc:chgData name="Sharon Pittman" userId="04a153ca2cd80b52" providerId="LiveId" clId="{F02BA05A-7E80-415E-9CBC-DD60EAC3A203}" dt="2023-10-05T21:52:50.086" v="581" actId="2890"/>
        <pc:sldMkLst>
          <pc:docMk/>
          <pc:sldMk cId="3073023261" sldId="284"/>
        </pc:sldMkLst>
      </pc:sldChg>
      <pc:sldChg chg="modSp add mod">
        <pc:chgData name="Sharon Pittman" userId="04a153ca2cd80b52" providerId="LiveId" clId="{F02BA05A-7E80-415E-9CBC-DD60EAC3A203}" dt="2023-10-07T13:06:24.884" v="1495" actId="2711"/>
        <pc:sldMkLst>
          <pc:docMk/>
          <pc:sldMk cId="3298171729" sldId="285"/>
        </pc:sldMkLst>
        <pc:spChg chg="mod">
          <ac:chgData name="Sharon Pittman" userId="04a153ca2cd80b52" providerId="LiveId" clId="{F02BA05A-7E80-415E-9CBC-DD60EAC3A203}" dt="2023-10-07T13:06:05.697" v="1494" actId="2711"/>
          <ac:spMkLst>
            <pc:docMk/>
            <pc:sldMk cId="3298171729" sldId="285"/>
            <ac:spMk id="13" creationId="{00000000-0000-0000-0000-000000000000}"/>
          </ac:spMkLst>
        </pc:spChg>
        <pc:spChg chg="mod">
          <ac:chgData name="Sharon Pittman" userId="04a153ca2cd80b52" providerId="LiveId" clId="{F02BA05A-7E80-415E-9CBC-DD60EAC3A203}" dt="2023-10-07T13:06:24.884" v="1495" actId="2711"/>
          <ac:spMkLst>
            <pc:docMk/>
            <pc:sldMk cId="3298171729" sldId="285"/>
            <ac:spMk id="14" creationId="{00000000-0000-0000-0000-000000000000}"/>
          </ac:spMkLst>
        </pc:spChg>
      </pc:sldChg>
      <pc:sldChg chg="modSp new mod">
        <pc:chgData name="Sharon Pittman" userId="04a153ca2cd80b52" providerId="LiveId" clId="{F02BA05A-7E80-415E-9CBC-DD60EAC3A203}" dt="2023-10-07T13:14:40.177" v="1962" actId="113"/>
        <pc:sldMkLst>
          <pc:docMk/>
          <pc:sldMk cId="3075864065" sldId="287"/>
        </pc:sldMkLst>
        <pc:spChg chg="mod">
          <ac:chgData name="Sharon Pittman" userId="04a153ca2cd80b52" providerId="LiveId" clId="{F02BA05A-7E80-415E-9CBC-DD60EAC3A203}" dt="2023-10-07T13:14:40.177" v="1962" actId="113"/>
          <ac:spMkLst>
            <pc:docMk/>
            <pc:sldMk cId="3075864065" sldId="287"/>
            <ac:spMk id="2" creationId="{6A921C86-1566-45D9-D490-CAEA30CCB88B}"/>
          </ac:spMkLst>
        </pc:spChg>
        <pc:spChg chg="mod">
          <ac:chgData name="Sharon Pittman" userId="04a153ca2cd80b52" providerId="LiveId" clId="{F02BA05A-7E80-415E-9CBC-DD60EAC3A203}" dt="2023-10-07T12:50:00.943" v="761"/>
          <ac:spMkLst>
            <pc:docMk/>
            <pc:sldMk cId="3075864065" sldId="287"/>
            <ac:spMk id="3" creationId="{35F6D787-75E5-4068-4730-AD958DFFE85F}"/>
          </ac:spMkLst>
        </pc:spChg>
      </pc:sldChg>
      <pc:sldChg chg="modSp new mod">
        <pc:chgData name="Sharon Pittman" userId="04a153ca2cd80b52" providerId="LiveId" clId="{F02BA05A-7E80-415E-9CBC-DD60EAC3A203}" dt="2023-10-07T13:05:08.242" v="1490" actId="113"/>
        <pc:sldMkLst>
          <pc:docMk/>
          <pc:sldMk cId="2813492786" sldId="288"/>
        </pc:sldMkLst>
        <pc:spChg chg="mod">
          <ac:chgData name="Sharon Pittman" userId="04a153ca2cd80b52" providerId="LiveId" clId="{F02BA05A-7E80-415E-9CBC-DD60EAC3A203}" dt="2023-10-07T13:05:08.242" v="1490" actId="113"/>
          <ac:spMkLst>
            <pc:docMk/>
            <pc:sldMk cId="2813492786" sldId="288"/>
            <ac:spMk id="2" creationId="{3A351CAE-A3F5-BB31-2EB7-C4D8F7F62055}"/>
          </ac:spMkLst>
        </pc:spChg>
        <pc:spChg chg="mod">
          <ac:chgData name="Sharon Pittman" userId="04a153ca2cd80b52" providerId="LiveId" clId="{F02BA05A-7E80-415E-9CBC-DD60EAC3A203}" dt="2023-10-07T13:04:32.302" v="1489" actId="20577"/>
          <ac:spMkLst>
            <pc:docMk/>
            <pc:sldMk cId="2813492786" sldId="288"/>
            <ac:spMk id="3" creationId="{5BD61373-A3F9-894B-98EA-B7E776EDC1D6}"/>
          </ac:spMkLst>
        </pc:spChg>
      </pc:sldChg>
      <pc:sldChg chg="modSp new mod">
        <pc:chgData name="Sharon Pittman" userId="04a153ca2cd80b52" providerId="LiveId" clId="{F02BA05A-7E80-415E-9CBC-DD60EAC3A203}" dt="2023-10-07T13:15:13.861" v="1981" actId="113"/>
        <pc:sldMkLst>
          <pc:docMk/>
          <pc:sldMk cId="2842274846" sldId="289"/>
        </pc:sldMkLst>
        <pc:spChg chg="mod">
          <ac:chgData name="Sharon Pittman" userId="04a153ca2cd80b52" providerId="LiveId" clId="{F02BA05A-7E80-415E-9CBC-DD60EAC3A203}" dt="2023-10-07T13:15:13.861" v="1981" actId="113"/>
          <ac:spMkLst>
            <pc:docMk/>
            <pc:sldMk cId="2842274846" sldId="289"/>
            <ac:spMk id="2" creationId="{235807DE-D97C-ED4D-F810-09BC8E0F1164}"/>
          </ac:spMkLst>
        </pc:spChg>
        <pc:spChg chg="mod">
          <ac:chgData name="Sharon Pittman" userId="04a153ca2cd80b52" providerId="LiveId" clId="{F02BA05A-7E80-415E-9CBC-DD60EAC3A203}" dt="2023-10-07T13:12:27.965" v="1947" actId="20577"/>
          <ac:spMkLst>
            <pc:docMk/>
            <pc:sldMk cId="2842274846" sldId="289"/>
            <ac:spMk id="3" creationId="{18846E39-8115-AC22-794A-A7B046E267AC}"/>
          </ac:spMkLst>
        </pc:spChg>
      </pc:sldChg>
      <pc:sldChg chg="addSp delSp modSp new">
        <pc:chgData name="Sharon Pittman" userId="04a153ca2cd80b52" providerId="LiveId" clId="{F02BA05A-7E80-415E-9CBC-DD60EAC3A203}" dt="2023-10-07T13:18:33.485" v="1994" actId="1076"/>
        <pc:sldMkLst>
          <pc:docMk/>
          <pc:sldMk cId="2544098835" sldId="290"/>
        </pc:sldMkLst>
        <pc:spChg chg="del">
          <ac:chgData name="Sharon Pittman" userId="04a153ca2cd80b52" providerId="LiveId" clId="{F02BA05A-7E80-415E-9CBC-DD60EAC3A203}" dt="2023-10-07T13:16:21.246" v="1983"/>
          <ac:spMkLst>
            <pc:docMk/>
            <pc:sldMk cId="2544098835" sldId="290"/>
            <ac:spMk id="3" creationId="{278BB3CD-C483-4A1E-8265-0080B8BAF68A}"/>
          </ac:spMkLst>
        </pc:spChg>
        <pc:spChg chg="add mod">
          <ac:chgData name="Sharon Pittman" userId="04a153ca2cd80b52" providerId="LiveId" clId="{F02BA05A-7E80-415E-9CBC-DD60EAC3A203}" dt="2023-10-07T13:17:37.217" v="1985" actId="478"/>
          <ac:spMkLst>
            <pc:docMk/>
            <pc:sldMk cId="2544098835" sldId="290"/>
            <ac:spMk id="4" creationId="{5A72D682-594A-B015-1CE6-3F25A1E2CADB}"/>
          </ac:spMkLst>
        </pc:spChg>
        <pc:picChg chg="add del mod">
          <ac:chgData name="Sharon Pittman" userId="04a153ca2cd80b52" providerId="LiveId" clId="{F02BA05A-7E80-415E-9CBC-DD60EAC3A203}" dt="2023-10-07T13:17:37.217" v="1985" actId="478"/>
          <ac:picMkLst>
            <pc:docMk/>
            <pc:sldMk cId="2544098835" sldId="290"/>
            <ac:picMk id="1026" creationId="{4D024A4B-18D3-4D0E-C203-8ED009CE5970}"/>
          </ac:picMkLst>
        </pc:picChg>
        <pc:picChg chg="add mod">
          <ac:chgData name="Sharon Pittman" userId="04a153ca2cd80b52" providerId="LiveId" clId="{F02BA05A-7E80-415E-9CBC-DD60EAC3A203}" dt="2023-10-07T13:18:33.485" v="1994" actId="1076"/>
          <ac:picMkLst>
            <pc:docMk/>
            <pc:sldMk cId="2544098835" sldId="290"/>
            <ac:picMk id="1028" creationId="{046AB352-94E1-0A38-6FE9-08C4B8CB9D6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10/7/2023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10/7/2023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10/7/2023</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10/7/2023</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10/7/2023</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10/7/2023</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10/7/2023</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10/7/2023</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10/7/2023</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10/7/2023</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10/7/2023</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10/7/2023</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10/7/2023</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tlaspainspecialists.com/pain-changes-personality/" TargetMode="External"/><Relationship Id="rId2" Type="http://schemas.openxmlformats.org/officeDocument/2006/relationships/hyperlink" Target="https://www.aan.com/PressRoom/Home/PressRelease/126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dpi.com/2077-1444/10/7/437/htm" TargetMode="External"/><Relationship Id="rId2" Type="http://schemas.openxmlformats.org/officeDocument/2006/relationships/hyperlink" Target="https://www.psychologytoday.com/us/blog/social-instincts/202011/14-traits-found-in-highly-religious-peopl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gbr01.safelinks.protection.outlook.com/?url=https%3A%2F%2Fwww.16personalities.com%2F&amp;data=05%7C01%7C%7C917e866cb41543c5e0cd08dbc38edd8b%7C84df9e7fe9f640afb435aaaaaaaaaaaa%7C1%7C0%7C638318790605856887%7CUnknown%7CTWFpbGZsb3d8eyJWIjoiMC4wLjAwMDAiLCJQIjoiV2luMzIiLCJBTiI6Ik1haWwiLCJXVCI6Mn0%3D%7C3000%7C%7C%7C&amp;sdata=aHBJtcLxoVp1xn9xSL3sgcFri82X7DWTtkooaZ8VqaQ%3D&amp;reserved=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verywellmind.com/what-is-prosocial-behavior-2795479" TargetMode="External"/><Relationship Id="rId2" Type="http://schemas.openxmlformats.org/officeDocument/2006/relationships/hyperlink" Target="https://www.verywellmind.com/what-is-altruism-279482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verywellmind.com/what-is-nature-versus-nurture-2795392" TargetMode="External"/><Relationship Id="rId2" Type="http://schemas.openxmlformats.org/officeDocument/2006/relationships/hyperlink" Target="https://www.verywellmind.com/how-many-personality-traits-are-there-2795430" TargetMode="External"/><Relationship Id="rId1" Type="http://schemas.openxmlformats.org/officeDocument/2006/relationships/slideLayout" Target="../slideLayouts/slideLayout2.xml"/><Relationship Id="rId5" Type="http://schemas.openxmlformats.org/officeDocument/2006/relationships/hyperlink" Target="https://www.verywellmind.com/experience-and-development-2795113" TargetMode="External"/><Relationship Id="rId4" Type="http://schemas.openxmlformats.org/officeDocument/2006/relationships/hyperlink" Target="https://www.verywellmind.com/genes-and-development-279511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ciencedirect.com/science/article/abs/pii/S1389945717303039" TargetMode="External"/><Relationship Id="rId2" Type="http://schemas.openxmlformats.org/officeDocument/2006/relationships/hyperlink" Target="https://www2.psy.uq.edu.au/~uqbziets/Zietsch%20et%20al%202014%20Genetic%20analysis%20of%20extrapair%20mating.pdf" TargetMode="External"/><Relationship Id="rId1" Type="http://schemas.openxmlformats.org/officeDocument/2006/relationships/slideLayout" Target="../slideLayouts/slideLayout4.xml"/><Relationship Id="rId6" Type="http://schemas.openxmlformats.org/officeDocument/2006/relationships/hyperlink" Target="https://www.ncbi.nlm.nih.gov/pmc/articles/PMC5502587/" TargetMode="External"/><Relationship Id="rId5" Type="http://schemas.openxmlformats.org/officeDocument/2006/relationships/hyperlink" Target="https://www.pnas.org/content/108/37/15118" TargetMode="External"/><Relationship Id="rId4" Type="http://schemas.openxmlformats.org/officeDocument/2006/relationships/hyperlink" Target="https://www.cell.com/cell-reports/fulltext/S2211-1247(18)30431-5?_returnURL=https%3A%2F%2Flinkinghub.elsevier.com%2Fretrieve%2Fpii%2FS2211124718304315%3Fshowall%3Dtru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Personality and Genetics in Addressing Pain and Suffering</a:t>
            </a:r>
          </a:p>
        </p:txBody>
      </p:sp>
      <p:sp>
        <p:nvSpPr>
          <p:cNvPr id="3" name="Subtitle 2"/>
          <p:cNvSpPr>
            <a:spLocks noGrp="1"/>
          </p:cNvSpPr>
          <p:nvPr>
            <p:ph type="subTitle" idx="1"/>
          </p:nvPr>
        </p:nvSpPr>
        <p:spPr/>
        <p:txBody>
          <a:bodyPr/>
          <a:lstStyle/>
          <a:p>
            <a:r>
              <a:rPr lang="en-US" dirty="0"/>
              <a:t>Sharon Pittman, PhD (INFJ-A)</a:t>
            </a:r>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l"/>
            <a:r>
              <a:rPr lang="en-US" b="1" i="0" dirty="0">
                <a:effectLst/>
                <a:latin typeface="+mn-lt"/>
              </a:rPr>
              <a:t>Pain Impact on Personality</a:t>
            </a:r>
          </a:p>
        </p:txBody>
      </p:sp>
      <p:sp>
        <p:nvSpPr>
          <p:cNvPr id="14" name="Content Placeholder 13"/>
          <p:cNvSpPr>
            <a:spLocks noGrp="1"/>
          </p:cNvSpPr>
          <p:nvPr>
            <p:ph idx="1"/>
          </p:nvPr>
        </p:nvSpPr>
        <p:spPr/>
        <p:txBody>
          <a:bodyPr>
            <a:normAutofit fontScale="40000" lnSpcReduction="20000"/>
          </a:bodyPr>
          <a:lstStyle/>
          <a:p>
            <a:r>
              <a:rPr lang="en-US" sz="5100" kern="100" dirty="0">
                <a:solidFill>
                  <a:srgbClr val="4A4A4A"/>
                </a:solidFill>
                <a:effectLst/>
                <a:latin typeface="+mj-lt"/>
                <a:ea typeface="Calibri" panose="020F0502020204030204" pitchFamily="34" charset="0"/>
                <a:cs typeface="Times New Roman" panose="02020603050405020304" pitchFamily="18" charset="0"/>
              </a:rPr>
              <a:t>Pain is deviously difficult to measure and compare between individuals. What sends one person into tears may be barely noticeable to another, and the difference is at least partly genetic, according to research presented at the </a:t>
            </a:r>
            <a:r>
              <a:rPr lang="en-US" sz="5100" u="sng" kern="100" dirty="0">
                <a:solidFill>
                  <a:srgbClr val="E8021D"/>
                </a:solidFill>
                <a:effectLst/>
                <a:latin typeface="+mj-lt"/>
                <a:ea typeface="Calibri" panose="020F0502020204030204" pitchFamily="34" charset="0"/>
                <a:cs typeface="Times New Roman" panose="02020603050405020304" pitchFamily="18" charset="0"/>
                <a:hlinkClick r:id="rId2"/>
              </a:rPr>
              <a:t>American Association of Neurology's</a:t>
            </a:r>
            <a:r>
              <a:rPr lang="en-US" sz="5100" kern="100" dirty="0">
                <a:solidFill>
                  <a:srgbClr val="4A4A4A"/>
                </a:solidFill>
                <a:effectLst/>
                <a:latin typeface="+mj-lt"/>
                <a:ea typeface="Calibri" panose="020F0502020204030204" pitchFamily="34" charset="0"/>
                <a:cs typeface="Times New Roman" panose="02020603050405020304" pitchFamily="18" charset="0"/>
              </a:rPr>
              <a:t>  annual meeting in 2014. For their research, scientists isolated four particular genes that affect the way a person perceives pain. This is exciting news for people with chronic pain, as it could lead to a deeper understanding of the condition—and better ways to treat it.</a:t>
            </a:r>
            <a:endParaRPr lang="en-US" sz="5100" kern="100" dirty="0">
              <a:effectLst/>
              <a:latin typeface="+mj-lt"/>
              <a:ea typeface="Calibri" panose="020F0502020204030204" pitchFamily="34" charset="0"/>
              <a:cs typeface="Times New Roman" panose="02020603050405020304" pitchFamily="18" charset="0"/>
            </a:endParaRPr>
          </a:p>
          <a:p>
            <a:pPr algn="l"/>
            <a:r>
              <a:rPr lang="en-US" sz="5100" dirty="0">
                <a:solidFill>
                  <a:srgbClr val="111111"/>
                </a:solidFill>
                <a:effectLst/>
                <a:latin typeface="+mj-lt"/>
                <a:ea typeface="Calibri" panose="020F0502020204030204" pitchFamily="34" charset="0"/>
                <a:cs typeface="Times New Roman" panose="02020603050405020304" pitchFamily="18" charset="0"/>
              </a:rPr>
              <a:t>Chronic pain can hurt one’s outlook, and a lack of optimism can make one feel trapped and helpless. It may seem difficult or impossible to see a happy future for them as they deal with the effects of pain in their lives.</a:t>
            </a:r>
          </a:p>
          <a:p>
            <a:pPr algn="l"/>
            <a:r>
              <a:rPr lang="en-US" sz="5100" dirty="0">
                <a:solidFill>
                  <a:srgbClr val="111111"/>
                </a:solidFill>
                <a:effectLst/>
                <a:latin typeface="+mj-lt"/>
                <a:ea typeface="Calibri" panose="020F0502020204030204" pitchFamily="34" charset="0"/>
                <a:cs typeface="Times New Roman" panose="02020603050405020304" pitchFamily="18" charset="0"/>
              </a:rPr>
              <a:t>Chronic pain is a source of constant distraction and misery for most people, which may be worsened by periods of relief with recurring pain as it never totally disappears. </a:t>
            </a:r>
            <a:r>
              <a:rPr lang="en-US" sz="5100" u="sng" dirty="0">
                <a:solidFill>
                  <a:srgbClr val="0000FF"/>
                </a:solidFill>
                <a:effectLst/>
                <a:latin typeface="+mj-lt"/>
                <a:ea typeface="Calibri" panose="020F0502020204030204" pitchFamily="34" charset="0"/>
                <a:cs typeface="Times New Roman" panose="02020603050405020304" pitchFamily="18" charset="0"/>
                <a:hlinkClick r:id="rId3"/>
              </a:rPr>
              <a:t>This can affect one’s overall well-being and personality </a:t>
            </a:r>
            <a:r>
              <a:rPr lang="en-US" sz="5100" u="sng" baseline="30000" dirty="0">
                <a:solidFill>
                  <a:srgbClr val="0000FF"/>
                </a:solidFill>
                <a:effectLst/>
                <a:latin typeface="+mj-lt"/>
                <a:ea typeface="Calibri" panose="020F0502020204030204" pitchFamily="34" charset="0"/>
                <a:cs typeface="Times New Roman" panose="02020603050405020304" pitchFamily="18" charset="0"/>
                <a:hlinkClick r:id="rId3"/>
              </a:rPr>
              <a:t>1</a:t>
            </a:r>
            <a:r>
              <a:rPr lang="en-US" sz="5100" dirty="0">
                <a:solidFill>
                  <a:srgbClr val="111111"/>
                </a:solidFill>
                <a:effectLst/>
                <a:latin typeface="+mj-lt"/>
                <a:ea typeface="Calibri" panose="020F0502020204030204" pitchFamily="34" charset="0"/>
                <a:cs typeface="Times New Roman" panose="02020603050405020304" pitchFamily="18" charset="0"/>
              </a:rPr>
              <a:t>. The study shows that people with chronic pain experience disruptions in the communication between brain cells. This could lead to a change in personality by reducing their ability to process emotions effectively. </a:t>
            </a:r>
          </a:p>
          <a:p>
            <a:pPr algn="l"/>
            <a:endParaRPr lang="en-US" b="0" i="0" dirty="0">
              <a:solidFill>
                <a:srgbClr val="2D3748"/>
              </a:solidFill>
              <a:effectLst/>
              <a:latin typeface="-apple-system"/>
            </a:endParaRPr>
          </a:p>
        </p:txBody>
      </p:sp>
    </p:spTree>
    <p:extLst>
      <p:ext uri="{BB962C8B-B14F-4D97-AF65-F5344CB8AC3E}">
        <p14:creationId xmlns:p14="http://schemas.microsoft.com/office/powerpoint/2010/main" val="18669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1CAE-A3F5-BB31-2EB7-C4D8F7F62055}"/>
              </a:ext>
            </a:extLst>
          </p:cNvPr>
          <p:cNvSpPr>
            <a:spLocks noGrp="1"/>
          </p:cNvSpPr>
          <p:nvPr>
            <p:ph type="title"/>
          </p:nvPr>
        </p:nvSpPr>
        <p:spPr/>
        <p:txBody>
          <a:bodyPr/>
          <a:lstStyle/>
          <a:p>
            <a:r>
              <a:rPr lang="en-US" b="1" dirty="0"/>
              <a:t>What is the Purpose of this Discussion on Personality, Pain, and Suffering?</a:t>
            </a:r>
          </a:p>
        </p:txBody>
      </p:sp>
      <p:sp>
        <p:nvSpPr>
          <p:cNvPr id="3" name="Content Placeholder 2">
            <a:extLst>
              <a:ext uri="{FF2B5EF4-FFF2-40B4-BE49-F238E27FC236}">
                <a16:creationId xmlns:a16="http://schemas.microsoft.com/office/drawing/2014/main" id="{5BD61373-A3F9-894B-98EA-B7E776EDC1D6}"/>
              </a:ext>
            </a:extLst>
          </p:cNvPr>
          <p:cNvSpPr>
            <a:spLocks noGrp="1"/>
          </p:cNvSpPr>
          <p:nvPr>
            <p:ph idx="1"/>
          </p:nvPr>
        </p:nvSpPr>
        <p:spPr/>
        <p:txBody>
          <a:bodyPr/>
          <a:lstStyle/>
          <a:p>
            <a:r>
              <a:rPr lang="en-US" dirty="0"/>
              <a:t>To enhance self-understanding of how special God crafted each of us. </a:t>
            </a:r>
          </a:p>
          <a:p>
            <a:r>
              <a:rPr lang="en-US" dirty="0"/>
              <a:t>To improve our understanding of others experiencing pain and suffering.</a:t>
            </a:r>
          </a:p>
          <a:p>
            <a:r>
              <a:rPr lang="en-US" dirty="0"/>
              <a:t>To link our Biblical insights to understanding how suffering can quicken and enhance our grace-infused walk with God. </a:t>
            </a:r>
          </a:p>
          <a:p>
            <a:r>
              <a:rPr lang="en-US" dirty="0"/>
              <a:t>To expand our commitment to helping a hurting world experience our visible and tangible grace-infused compassion and caring.</a:t>
            </a:r>
          </a:p>
          <a:p>
            <a:endParaRPr lang="en-US" dirty="0"/>
          </a:p>
        </p:txBody>
      </p:sp>
    </p:spTree>
    <p:extLst>
      <p:ext uri="{BB962C8B-B14F-4D97-AF65-F5344CB8AC3E}">
        <p14:creationId xmlns:p14="http://schemas.microsoft.com/office/powerpoint/2010/main" val="281349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l"/>
            <a:r>
              <a:rPr lang="en-US" b="1" i="0" dirty="0">
                <a:effectLst/>
              </a:rPr>
              <a:t>Faith and Personality</a:t>
            </a:r>
          </a:p>
        </p:txBody>
      </p:sp>
      <p:sp>
        <p:nvSpPr>
          <p:cNvPr id="14" name="Content Placeholder 13"/>
          <p:cNvSpPr>
            <a:spLocks noGrp="1"/>
          </p:cNvSpPr>
          <p:nvPr>
            <p:ph idx="1"/>
          </p:nvPr>
        </p:nvSpPr>
        <p:spPr>
          <a:xfrm>
            <a:off x="1293813" y="1676400"/>
            <a:ext cx="9601200" cy="4800600"/>
          </a:xfrm>
        </p:spPr>
        <p:txBody>
          <a:bodyPr>
            <a:normAutofit fontScale="85000" lnSpcReduction="20000"/>
          </a:bodyPr>
          <a:lstStyle/>
          <a:p>
            <a:pPr algn="l"/>
            <a:r>
              <a:rPr lang="en-US" b="0" i="0" dirty="0">
                <a:solidFill>
                  <a:srgbClr val="111111"/>
                </a:solidFill>
                <a:effectLst/>
              </a:rPr>
              <a:t>According to a recent study published in </a:t>
            </a:r>
            <a:r>
              <a:rPr lang="en-US" b="1" i="0" dirty="0">
                <a:solidFill>
                  <a:srgbClr val="111111"/>
                </a:solidFill>
                <a:effectLst/>
              </a:rPr>
              <a:t>Psychology Today</a:t>
            </a:r>
            <a:r>
              <a:rPr lang="en-US" b="0" i="0" dirty="0">
                <a:solidFill>
                  <a:srgbClr val="111111"/>
                </a:solidFill>
                <a:effectLst/>
              </a:rPr>
              <a:t>, psychologists have found 14 significant connections between religiosity and the Big Five personality traits. The Big Five divides personality into five core dimensions: extraversion, neuroticism, conscientiousness, agreeableness, and openness to experience. The study found that people who see themselves as kind and compassionate are more likely to be religious. People who are enthusiastic and energetic are also more likely to be religious. People who view themselves as capable and accomplished, having high adherence to standards of conduct, having a high will to succeed, having high self-discipline and persistence, and are methodical and cautious are more likely to be religious. </a:t>
            </a:r>
            <a:r>
              <a:rPr lang="en-US" b="0" i="0" dirty="0">
                <a:solidFill>
                  <a:srgbClr val="111111"/>
                </a:solidFill>
                <a:effectLst/>
                <a:hlinkClick r:id="rId2"/>
              </a:rPr>
              <a:t>People who see themselves as trustworthy, direct, and frank in how they behave toward others, and helpful and unselfish are also more likely to be religious </a:t>
            </a:r>
            <a:r>
              <a:rPr lang="en-US" b="0" i="0" baseline="30000" dirty="0">
                <a:solidFill>
                  <a:srgbClr val="111111"/>
                </a:solidFill>
                <a:effectLst/>
                <a:hlinkClick r:id="rId2"/>
              </a:rPr>
              <a:t>1</a:t>
            </a:r>
            <a:r>
              <a:rPr lang="en-US" b="0" i="0" dirty="0">
                <a:solidFill>
                  <a:srgbClr val="111111"/>
                </a:solidFill>
                <a:effectLst/>
              </a:rPr>
              <a:t>.</a:t>
            </a:r>
          </a:p>
          <a:p>
            <a:pPr algn="l"/>
            <a:r>
              <a:rPr lang="en-US" b="0" i="0" dirty="0">
                <a:solidFill>
                  <a:srgbClr val="111111"/>
                </a:solidFill>
                <a:effectLst/>
                <a:hlinkClick r:id="rId3"/>
              </a:rPr>
              <a:t>A meta-analytic review of recent studies showed that open-mature religiosity and spirituality correlate positively with agreeableness, conscientiousness, extraversion, and openness and negatively with neuroticism </a:t>
            </a:r>
            <a:r>
              <a:rPr lang="en-US" b="0" i="0" baseline="30000" dirty="0">
                <a:solidFill>
                  <a:srgbClr val="111111"/>
                </a:solidFill>
                <a:effectLst/>
                <a:hlinkClick r:id="rId3"/>
              </a:rPr>
              <a:t>2</a:t>
            </a:r>
            <a:r>
              <a:rPr lang="en-US" b="0" i="0" dirty="0">
                <a:solidFill>
                  <a:srgbClr val="111111"/>
                </a:solidFill>
                <a:effectLst/>
              </a:rPr>
              <a:t>.</a:t>
            </a:r>
          </a:p>
          <a:p>
            <a:pPr algn="l"/>
            <a:r>
              <a:rPr lang="en-US" b="0" i="0" dirty="0">
                <a:solidFill>
                  <a:srgbClr val="111111"/>
                </a:solidFill>
                <a:effectLst/>
              </a:rPr>
              <a:t>Therefore, it seems that there is a correlation between religious beliefs and personality traits. However, it is important to note that correlation does not imply causation.</a:t>
            </a:r>
          </a:p>
        </p:txBody>
      </p:sp>
    </p:spTree>
    <p:extLst>
      <p:ext uri="{BB962C8B-B14F-4D97-AF65-F5344CB8AC3E}">
        <p14:creationId xmlns:p14="http://schemas.microsoft.com/office/powerpoint/2010/main" val="143777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l"/>
            <a:r>
              <a:rPr lang="en-US" b="1" i="0" dirty="0">
                <a:effectLst/>
                <a:latin typeface="+mn-lt"/>
              </a:rPr>
              <a:t>Faith and </a:t>
            </a:r>
            <a:r>
              <a:rPr lang="en-US" b="1" dirty="0">
                <a:latin typeface="+mn-lt"/>
              </a:rPr>
              <a:t>Helping Behaviors</a:t>
            </a:r>
            <a:endParaRPr lang="en-US" b="1" i="0" dirty="0">
              <a:effectLst/>
              <a:latin typeface="+mn-lt"/>
            </a:endParaRPr>
          </a:p>
        </p:txBody>
      </p:sp>
      <p:sp>
        <p:nvSpPr>
          <p:cNvPr id="14" name="Content Placeholder 13"/>
          <p:cNvSpPr>
            <a:spLocks noGrp="1"/>
          </p:cNvSpPr>
          <p:nvPr>
            <p:ph idx="1"/>
          </p:nvPr>
        </p:nvSpPr>
        <p:spPr>
          <a:xfrm>
            <a:off x="1293813" y="1676400"/>
            <a:ext cx="9601200" cy="4800600"/>
          </a:xfrm>
        </p:spPr>
        <p:txBody>
          <a:bodyPr>
            <a:normAutofit fontScale="92500" lnSpcReduction="20000"/>
          </a:bodyPr>
          <a:lstStyle/>
          <a:p>
            <a:pPr algn="l"/>
            <a:r>
              <a:rPr lang="en-US" sz="2600" b="0" i="0" dirty="0">
                <a:solidFill>
                  <a:srgbClr val="333333"/>
                </a:solidFill>
                <a:effectLst/>
              </a:rPr>
              <a:t>The major world religions emphasize the importance not only of beliefs but also of actions. Several areas of study have examined the relationship of religious faith to behaviors that are of interest in the social sciences. For example, numerous studies have indicated that religious beliefs and practices are associated with more prosocial behavior and lower rates of activities that put health at risk.</a:t>
            </a:r>
          </a:p>
          <a:p>
            <a:pPr algn="l"/>
            <a:r>
              <a:rPr lang="en-US" sz="2600" b="0" i="0" dirty="0">
                <a:solidFill>
                  <a:srgbClr val="111111"/>
                </a:solidFill>
                <a:effectLst/>
              </a:rPr>
              <a:t>The volume of prosocial activities an individual engaged in predicted the importance of </a:t>
            </a:r>
            <a:r>
              <a:rPr lang="en-US" sz="2600" b="1" i="0" dirty="0">
                <a:solidFill>
                  <a:srgbClr val="111111"/>
                </a:solidFill>
                <a:effectLst/>
              </a:rPr>
              <a:t>religion</a:t>
            </a:r>
            <a:r>
              <a:rPr lang="en-US" sz="2600" b="0" i="0" dirty="0">
                <a:solidFill>
                  <a:srgbClr val="111111"/>
                </a:solidFill>
                <a:effectLst/>
              </a:rPr>
              <a:t>: “People who did volunteer work, gave money to religious charities, and gave money to secular charities were significantly more likely than less prosocial people to have a strong sense of religious identity, equate religion with helping, find inspiration for helping others in Jesus, and experience religious growth or change over the life course.</a:t>
            </a:r>
          </a:p>
          <a:p>
            <a:pPr marL="0" indent="0">
              <a:buNone/>
            </a:pPr>
            <a:br>
              <a:rPr lang="en-US" b="0" i="0" dirty="0">
                <a:solidFill>
                  <a:srgbClr val="444444"/>
                </a:solidFill>
                <a:effectLst/>
                <a:latin typeface="Roboto" panose="02000000000000000000" pitchFamily="2" charset="0"/>
              </a:rPr>
            </a:br>
            <a:endParaRPr lang="en-US" b="0" i="0" dirty="0">
              <a:solidFill>
                <a:srgbClr val="111111"/>
              </a:solidFill>
              <a:effectLst/>
              <a:latin typeface="-apple-system"/>
            </a:endParaRPr>
          </a:p>
        </p:txBody>
      </p:sp>
    </p:spTree>
    <p:extLst>
      <p:ext uri="{BB962C8B-B14F-4D97-AF65-F5344CB8AC3E}">
        <p14:creationId xmlns:p14="http://schemas.microsoft.com/office/powerpoint/2010/main" val="329817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807DE-D97C-ED4D-F810-09BC8E0F1164}"/>
              </a:ext>
            </a:extLst>
          </p:cNvPr>
          <p:cNvSpPr>
            <a:spLocks noGrp="1"/>
          </p:cNvSpPr>
          <p:nvPr>
            <p:ph type="title"/>
          </p:nvPr>
        </p:nvSpPr>
        <p:spPr/>
        <p:txBody>
          <a:bodyPr/>
          <a:lstStyle/>
          <a:p>
            <a:r>
              <a:rPr lang="en-US" b="1" dirty="0"/>
              <a:t>Questions to Ponder…</a:t>
            </a:r>
          </a:p>
        </p:txBody>
      </p:sp>
      <p:sp>
        <p:nvSpPr>
          <p:cNvPr id="3" name="Content Placeholder 2">
            <a:extLst>
              <a:ext uri="{FF2B5EF4-FFF2-40B4-BE49-F238E27FC236}">
                <a16:creationId xmlns:a16="http://schemas.microsoft.com/office/drawing/2014/main" id="{18846E39-8115-AC22-794A-A7B046E267AC}"/>
              </a:ext>
            </a:extLst>
          </p:cNvPr>
          <p:cNvSpPr>
            <a:spLocks noGrp="1"/>
          </p:cNvSpPr>
          <p:nvPr>
            <p:ph idx="1"/>
          </p:nvPr>
        </p:nvSpPr>
        <p:spPr/>
        <p:txBody>
          <a:bodyPr/>
          <a:lstStyle/>
          <a:p>
            <a:r>
              <a:rPr lang="en-US" dirty="0"/>
              <a:t>How does my personality impact the mobilization of my grace-infused faith to alleviate suffering?</a:t>
            </a:r>
          </a:p>
          <a:p>
            <a:r>
              <a:rPr lang="en-US" dirty="0"/>
              <a:t>Are there some personalities I avoid helping because of who I am?</a:t>
            </a:r>
          </a:p>
          <a:p>
            <a:r>
              <a:rPr lang="en-US" dirty="0"/>
              <a:t> As grace-infused believers, could we also be more understanding of the nature/nurture diversity of those suffering around us?</a:t>
            </a:r>
          </a:p>
        </p:txBody>
      </p:sp>
    </p:spTree>
    <p:extLst>
      <p:ext uri="{BB962C8B-B14F-4D97-AF65-F5344CB8AC3E}">
        <p14:creationId xmlns:p14="http://schemas.microsoft.com/office/powerpoint/2010/main" val="2842274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E0406-D0F3-4F9D-629A-74EDC05E0C84}"/>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5A72D682-594A-B015-1CE6-3F25A1E2CADB}"/>
              </a:ext>
            </a:extLst>
          </p:cNvPr>
          <p:cNvSpPr>
            <a:spLocks noGrp="1"/>
          </p:cNvSpPr>
          <p:nvPr>
            <p:ph idx="1"/>
          </p:nvPr>
        </p:nvSpPr>
        <p:spPr/>
        <p:txBody>
          <a:bodyPr/>
          <a:lstStyle/>
          <a:p>
            <a:endParaRPr lang="en-US" dirty="0"/>
          </a:p>
        </p:txBody>
      </p:sp>
      <p:pic>
        <p:nvPicPr>
          <p:cNvPr id="1028" name="Picture 4" descr="I have loved you with an everlasting love - CHRISTIAN PICTURES">
            <a:extLst>
              <a:ext uri="{FF2B5EF4-FFF2-40B4-BE49-F238E27FC236}">
                <a16:creationId xmlns:a16="http://schemas.microsoft.com/office/drawing/2014/main" id="{046AB352-94E1-0A38-6FE9-08C4B8CB9D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7212" y="4194"/>
            <a:ext cx="8534400"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098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l"/>
            <a:r>
              <a:rPr lang="en-US" b="1" i="0" dirty="0">
                <a:effectLst/>
                <a:latin typeface="+mn-lt"/>
              </a:rPr>
              <a:t>Which Personality Type are You?  </a:t>
            </a:r>
            <a:r>
              <a:rPr lang="en-US" sz="1800" b="1" i="0" dirty="0">
                <a:effectLst/>
                <a:latin typeface="+mn-lt"/>
              </a:rPr>
              <a:t>(Meyers-Briggs)</a:t>
            </a:r>
          </a:p>
        </p:txBody>
      </p:sp>
      <p:sp>
        <p:nvSpPr>
          <p:cNvPr id="14" name="Content Placeholder 13"/>
          <p:cNvSpPr>
            <a:spLocks noGrp="1"/>
          </p:cNvSpPr>
          <p:nvPr>
            <p:ph idx="1"/>
          </p:nvPr>
        </p:nvSpPr>
        <p:spPr>
          <a:xfrm>
            <a:off x="1293813" y="1676400"/>
            <a:ext cx="9601200" cy="5029200"/>
          </a:xfrm>
        </p:spPr>
        <p:txBody>
          <a:bodyPr>
            <a:normAutofit fontScale="47500" lnSpcReduction="20000"/>
          </a:bodyPr>
          <a:lstStyle/>
          <a:p>
            <a:pPr marL="0" indent="0" algn="l">
              <a:buNone/>
            </a:pPr>
            <a:r>
              <a:rPr lang="en-US" sz="2900" b="0" i="0" dirty="0">
                <a:solidFill>
                  <a:srgbClr val="2D3748"/>
                </a:solidFill>
                <a:effectLst/>
              </a:rPr>
              <a:t>One well-known typology is the Myers-Briggs Type Indicator (MBTI), which classifies personality based on</a:t>
            </a:r>
            <a:r>
              <a:rPr lang="en-US" sz="2900" b="1" i="0" dirty="0">
                <a:solidFill>
                  <a:srgbClr val="2D3748"/>
                </a:solidFill>
                <a:effectLst/>
              </a:rPr>
              <a:t> four dimensions.</a:t>
            </a:r>
            <a:endParaRPr lang="en-US" sz="2900" b="0" i="0" dirty="0">
              <a:solidFill>
                <a:srgbClr val="2D3748"/>
              </a:solidFill>
              <a:effectLst/>
            </a:endParaRPr>
          </a:p>
          <a:p>
            <a:pPr algn="l"/>
            <a:r>
              <a:rPr lang="en-US" sz="2900" b="0" i="0" dirty="0">
                <a:solidFill>
                  <a:srgbClr val="2D3748"/>
                </a:solidFill>
                <a:effectLst/>
              </a:rPr>
              <a:t>The model divides people into 16 different personality types, each represented by four letters:</a:t>
            </a:r>
          </a:p>
          <a:p>
            <a:pPr marL="0" indent="0" algn="l">
              <a:buNone/>
            </a:pPr>
            <a:r>
              <a:rPr lang="en-US" sz="3800" b="1" i="0" dirty="0">
                <a:solidFill>
                  <a:srgbClr val="2D3748"/>
                </a:solidFill>
                <a:effectLst/>
              </a:rPr>
              <a:t>Extraversion (E) or Introversion (I)</a:t>
            </a:r>
          </a:p>
          <a:p>
            <a:pPr algn="l"/>
            <a:r>
              <a:rPr lang="en-US" sz="2900" b="0" i="0" dirty="0">
                <a:solidFill>
                  <a:srgbClr val="2D3748"/>
                </a:solidFill>
                <a:effectLst/>
              </a:rPr>
              <a:t>Describes where individuals feel most comfortable. Extraverted individuals are sociable and gain energy from interacting with others. On the other hand, introverted individuals feel more comfortable in quiet, withdrawn situations and gain energy through self-reflection.	</a:t>
            </a:r>
          </a:p>
          <a:p>
            <a:pPr marL="0" indent="0" algn="l">
              <a:buNone/>
            </a:pPr>
            <a:r>
              <a:rPr lang="en-US" sz="3800" b="1" i="0" dirty="0">
                <a:solidFill>
                  <a:srgbClr val="2D3748"/>
                </a:solidFill>
                <a:effectLst/>
              </a:rPr>
              <a:t>Sensing (S) or Intuition (N)</a:t>
            </a:r>
          </a:p>
          <a:p>
            <a:pPr algn="l"/>
            <a:r>
              <a:rPr lang="en-US" sz="2900" b="0" i="0" dirty="0">
                <a:solidFill>
                  <a:srgbClr val="2D3748"/>
                </a:solidFill>
                <a:effectLst/>
              </a:rPr>
              <a:t>Describes how people perceive and process information. Sensing types prefer concrete facts and information perceived through their senses, while intuitive types are more interested in abstract ideas and connections and rely on intuition and imagination.</a:t>
            </a:r>
          </a:p>
          <a:p>
            <a:pPr marL="0" indent="0" algn="l">
              <a:buNone/>
            </a:pPr>
            <a:r>
              <a:rPr lang="en-US" sz="4200" b="1" i="0" dirty="0">
                <a:solidFill>
                  <a:srgbClr val="2D3748"/>
                </a:solidFill>
                <a:effectLst/>
              </a:rPr>
              <a:t>Thinking (T) or Feeling (F)</a:t>
            </a:r>
            <a:endParaRPr lang="en-US" sz="4200" b="0" i="0" dirty="0">
              <a:solidFill>
                <a:srgbClr val="2D3748"/>
              </a:solidFill>
              <a:effectLst/>
            </a:endParaRPr>
          </a:p>
          <a:p>
            <a:pPr algn="l"/>
            <a:r>
              <a:rPr lang="en-US" sz="2900" b="0" i="0" dirty="0">
                <a:solidFill>
                  <a:srgbClr val="2D3748"/>
                </a:solidFill>
                <a:effectLst/>
              </a:rPr>
              <a:t>Describes how decisions are made and how emotions are handled. Thinking types prefer a rational and logical approach, orienting themselves around objective criteria. Feeling types, however, emphasize emotions and empathy, often making decisions by considering others’ feelings.</a:t>
            </a:r>
          </a:p>
          <a:p>
            <a:pPr marL="0" indent="0" algn="l">
              <a:buNone/>
            </a:pPr>
            <a:r>
              <a:rPr lang="en-US" sz="4200" b="1" i="0" dirty="0">
                <a:solidFill>
                  <a:srgbClr val="2D3748"/>
                </a:solidFill>
                <a:effectLst/>
              </a:rPr>
              <a:t>Judging (J) or Perceiving (P)</a:t>
            </a:r>
            <a:endParaRPr lang="en-US" sz="4200" b="0" i="0" dirty="0">
              <a:solidFill>
                <a:srgbClr val="2D3748"/>
              </a:solidFill>
              <a:effectLst/>
            </a:endParaRPr>
          </a:p>
          <a:p>
            <a:pPr algn="l"/>
            <a:r>
              <a:rPr lang="en-US" sz="2900" b="0" i="0" dirty="0">
                <a:solidFill>
                  <a:srgbClr val="2D3748"/>
                </a:solidFill>
                <a:effectLst/>
              </a:rPr>
              <a:t>Sheds light on how people interact with their external environment and organize information. Judging types prefer structure, planning, and organization and tend to make decisions and complete tasks. On the other hand, perceiving types are more flexible and spontaneous, keeping their options open to adapt to new information.</a:t>
            </a:r>
          </a:p>
          <a:p>
            <a:pPr algn="l">
              <a:buFont typeface="Arial" panose="020B0604020202020204" pitchFamily="34" charset="0"/>
              <a:buChar char="•"/>
            </a:pPr>
            <a:endParaRPr lang="en-US" b="0" i="0" dirty="0">
              <a:solidFill>
                <a:srgbClr val="2D3748"/>
              </a:solidFill>
              <a:effectLst/>
              <a:latin typeface="-apple-system"/>
            </a:endParaRPr>
          </a:p>
        </p:txBody>
      </p:sp>
    </p:spTree>
    <p:extLst>
      <p:ext uri="{BB962C8B-B14F-4D97-AF65-F5344CB8AC3E}">
        <p14:creationId xmlns:p14="http://schemas.microsoft.com/office/powerpoint/2010/main" val="110070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21C86-1566-45D9-D490-CAEA30CCB88B}"/>
              </a:ext>
            </a:extLst>
          </p:cNvPr>
          <p:cNvSpPr>
            <a:spLocks noGrp="1"/>
          </p:cNvSpPr>
          <p:nvPr>
            <p:ph type="title"/>
          </p:nvPr>
        </p:nvSpPr>
        <p:spPr/>
        <p:txBody>
          <a:bodyPr/>
          <a:lstStyle/>
          <a:p>
            <a:r>
              <a:rPr lang="en-US" b="1" dirty="0"/>
              <a:t>Know Your Personality</a:t>
            </a:r>
          </a:p>
        </p:txBody>
      </p:sp>
      <p:sp>
        <p:nvSpPr>
          <p:cNvPr id="3" name="Content Placeholder 2">
            <a:extLst>
              <a:ext uri="{FF2B5EF4-FFF2-40B4-BE49-F238E27FC236}">
                <a16:creationId xmlns:a16="http://schemas.microsoft.com/office/drawing/2014/main" id="{35F6D787-75E5-4068-4730-AD958DFFE85F}"/>
              </a:ext>
            </a:extLst>
          </p:cNvPr>
          <p:cNvSpPr>
            <a:spLocks noGrp="1"/>
          </p:cNvSpPr>
          <p:nvPr>
            <p:ph idx="1"/>
          </p:nvPr>
        </p:nvSpPr>
        <p:spPr/>
        <p:txBody>
          <a:bodyPr/>
          <a:lstStyle/>
          <a:p>
            <a:r>
              <a:rPr lang="en-US" sz="1800" u="sng" dirty="0">
                <a:solidFill>
                  <a:srgbClr val="89909B"/>
                </a:solidFill>
                <a:effectLst/>
                <a:latin typeface="Arial" panose="020B0604020202020204" pitchFamily="34" charset="0"/>
                <a:ea typeface="Times New Roman" panose="02020603050405020304" pitchFamily="18" charset="0"/>
                <a:cs typeface="Arial" panose="020B0604020202020204" pitchFamily="34" charset="0"/>
                <a:hlinkClick r:id="rId2"/>
              </a:rPr>
              <a:t>https://www.16personalities.com</a:t>
            </a:r>
            <a:endParaRPr lang="en-US" dirty="0"/>
          </a:p>
        </p:txBody>
      </p:sp>
    </p:spTree>
    <p:extLst>
      <p:ext uri="{BB962C8B-B14F-4D97-AF65-F5344CB8AC3E}">
        <p14:creationId xmlns:p14="http://schemas.microsoft.com/office/powerpoint/2010/main" val="307586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l"/>
            <a:r>
              <a:rPr lang="en-US" b="1" i="0" dirty="0">
                <a:effectLst/>
                <a:latin typeface="+mn-lt"/>
              </a:rPr>
              <a:t>The Big Five Model</a:t>
            </a:r>
          </a:p>
        </p:txBody>
      </p:sp>
      <p:sp>
        <p:nvSpPr>
          <p:cNvPr id="14" name="Content Placeholder 13"/>
          <p:cNvSpPr>
            <a:spLocks noGrp="1"/>
          </p:cNvSpPr>
          <p:nvPr>
            <p:ph idx="1"/>
          </p:nvPr>
        </p:nvSpPr>
        <p:spPr/>
        <p:txBody>
          <a:bodyPr>
            <a:normAutofit lnSpcReduction="10000"/>
          </a:bodyPr>
          <a:lstStyle/>
          <a:p>
            <a:pPr algn="l"/>
            <a:r>
              <a:rPr lang="en-US" sz="2000" b="0" i="0" dirty="0">
                <a:solidFill>
                  <a:srgbClr val="2D3748"/>
                </a:solidFill>
                <a:effectLst/>
              </a:rPr>
              <a:t>The Big Five Model is a personality psychology that describes</a:t>
            </a:r>
            <a:r>
              <a:rPr lang="en-US" sz="2000" b="1" i="0" dirty="0">
                <a:solidFill>
                  <a:srgbClr val="2D3748"/>
                </a:solidFill>
                <a:effectLst/>
              </a:rPr>
              <a:t> five fundamental personality dimensions:</a:t>
            </a:r>
            <a:endParaRPr lang="en-US" sz="2000" b="1" dirty="0">
              <a:solidFill>
                <a:srgbClr val="2D3748"/>
              </a:solidFill>
            </a:endParaRPr>
          </a:p>
          <a:p>
            <a:pPr algn="l"/>
            <a:endParaRPr lang="en-US" sz="2000" b="0" i="0" dirty="0">
              <a:solidFill>
                <a:srgbClr val="2D3748"/>
              </a:solidFill>
              <a:effectLst/>
            </a:endParaRPr>
          </a:p>
          <a:p>
            <a:pPr marL="342900" marR="0" lvl="0" indent="-342900" fontAlgn="base">
              <a:lnSpc>
                <a:spcPct val="107000"/>
              </a:lnSpc>
              <a:spcBef>
                <a:spcPts val="0"/>
              </a:spcBef>
              <a:spcAft>
                <a:spcPts val="800"/>
              </a:spcAft>
              <a:buSzPts val="1000"/>
              <a:buFont typeface="Symbol" panose="05050102010706020507" pitchFamily="18" charset="2"/>
              <a:buChar char=""/>
              <a:tabLst>
                <a:tab pos="457200" algn="l"/>
              </a:tabLst>
            </a:pPr>
            <a:r>
              <a:rPr lang="en-US" sz="2000" b="1" kern="0" dirty="0">
                <a:solidFill>
                  <a:srgbClr val="212121"/>
                </a:solidFill>
                <a:effectLst/>
                <a:ea typeface="Times New Roman" panose="02020603050405020304" pitchFamily="18" charset="0"/>
                <a:cs typeface="Helvetica" panose="020B0604020202020204" pitchFamily="34" charset="0"/>
              </a:rPr>
              <a:t>Openness</a:t>
            </a:r>
            <a:r>
              <a:rPr lang="en-US" sz="2000" kern="0" dirty="0">
                <a:solidFill>
                  <a:srgbClr val="212121"/>
                </a:solidFill>
                <a:effectLst/>
                <a:ea typeface="Times New Roman" panose="02020603050405020304" pitchFamily="18" charset="0"/>
                <a:cs typeface="Helvetica" panose="020B0604020202020204" pitchFamily="34" charset="0"/>
              </a:rPr>
              <a:t>: creative, open to trying new things, happy to think about abstract concepts</a:t>
            </a:r>
            <a:endParaRPr lang="en-US" sz="2000" kern="100" dirty="0">
              <a:solidFill>
                <a:srgbClr val="212121"/>
              </a:solidFill>
              <a:effectLst/>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800"/>
              </a:spcAft>
              <a:buSzPts val="1000"/>
              <a:buFont typeface="Symbol" panose="05050102010706020507" pitchFamily="18" charset="2"/>
              <a:buChar char=""/>
              <a:tabLst>
                <a:tab pos="457200" algn="l"/>
              </a:tabLst>
            </a:pPr>
            <a:r>
              <a:rPr lang="en-US" sz="2000" b="1" kern="0" dirty="0">
                <a:solidFill>
                  <a:srgbClr val="212121"/>
                </a:solidFill>
                <a:effectLst/>
                <a:ea typeface="Times New Roman" panose="02020603050405020304" pitchFamily="18" charset="0"/>
                <a:cs typeface="Helvetica" panose="020B0604020202020204" pitchFamily="34" charset="0"/>
              </a:rPr>
              <a:t>Conscientiousness</a:t>
            </a:r>
            <a:r>
              <a:rPr lang="en-US" sz="2000" kern="0" dirty="0">
                <a:solidFill>
                  <a:srgbClr val="212121"/>
                </a:solidFill>
                <a:effectLst/>
                <a:ea typeface="Times New Roman" panose="02020603050405020304" pitchFamily="18" charset="0"/>
                <a:cs typeface="Helvetica" panose="020B0604020202020204" pitchFamily="34" charset="0"/>
              </a:rPr>
              <a:t>: high levels of thoughtfulness, good impulse control, and goal-directed behaviors</a:t>
            </a:r>
            <a:endParaRPr lang="en-US" sz="2000" kern="100" dirty="0">
              <a:solidFill>
                <a:srgbClr val="212121"/>
              </a:solidFill>
              <a:effectLst/>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800"/>
              </a:spcAft>
              <a:buSzPts val="1000"/>
              <a:buFont typeface="Symbol" panose="05050102010706020507" pitchFamily="18" charset="2"/>
              <a:buChar char=""/>
              <a:tabLst>
                <a:tab pos="457200" algn="l"/>
              </a:tabLst>
            </a:pPr>
            <a:r>
              <a:rPr lang="en-US" sz="2000" b="1" kern="0" dirty="0">
                <a:solidFill>
                  <a:srgbClr val="212121"/>
                </a:solidFill>
                <a:effectLst/>
                <a:ea typeface="Times New Roman" panose="02020603050405020304" pitchFamily="18" charset="0"/>
                <a:cs typeface="Helvetica" panose="020B0604020202020204" pitchFamily="34" charset="0"/>
              </a:rPr>
              <a:t>Extroversion</a:t>
            </a:r>
            <a:r>
              <a:rPr lang="en-US" sz="2000" kern="0" dirty="0">
                <a:solidFill>
                  <a:srgbClr val="212121"/>
                </a:solidFill>
                <a:effectLst/>
                <a:ea typeface="Times New Roman" panose="02020603050405020304" pitchFamily="18" charset="0"/>
                <a:cs typeface="Helvetica" panose="020B0604020202020204" pitchFamily="34" charset="0"/>
              </a:rPr>
              <a:t>: sociability, talkativeness, assertiveness, and excitability</a:t>
            </a:r>
            <a:endParaRPr lang="en-US" sz="2000" kern="100" dirty="0">
              <a:solidFill>
                <a:srgbClr val="212121"/>
              </a:solidFill>
              <a:effectLst/>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800"/>
              </a:spcAft>
              <a:buSzPts val="1000"/>
              <a:buFont typeface="Symbol" panose="05050102010706020507" pitchFamily="18" charset="2"/>
              <a:buChar char=""/>
              <a:tabLst>
                <a:tab pos="457200" algn="l"/>
              </a:tabLst>
            </a:pPr>
            <a:r>
              <a:rPr lang="en-US" sz="2000" b="1" kern="0" dirty="0">
                <a:solidFill>
                  <a:srgbClr val="212121"/>
                </a:solidFill>
                <a:effectLst/>
                <a:ea typeface="Times New Roman" panose="02020603050405020304" pitchFamily="18" charset="0"/>
                <a:cs typeface="Helvetica" panose="020B0604020202020204" pitchFamily="34" charset="0"/>
              </a:rPr>
              <a:t>Agreeableness</a:t>
            </a:r>
            <a:r>
              <a:rPr lang="en-US" sz="2000" kern="0" dirty="0">
                <a:solidFill>
                  <a:srgbClr val="212121"/>
                </a:solidFill>
                <a:effectLst/>
                <a:ea typeface="Times New Roman" panose="02020603050405020304" pitchFamily="18" charset="0"/>
                <a:cs typeface="Helvetica" panose="020B0604020202020204" pitchFamily="34" charset="0"/>
              </a:rPr>
              <a:t>:</a:t>
            </a:r>
            <a:r>
              <a:rPr lang="en-US" sz="2000" b="1" kern="0" dirty="0">
                <a:solidFill>
                  <a:srgbClr val="212121"/>
                </a:solidFill>
                <a:effectLst/>
                <a:ea typeface="Times New Roman" panose="02020603050405020304" pitchFamily="18" charset="0"/>
                <a:cs typeface="Helvetica" panose="020B0604020202020204" pitchFamily="34" charset="0"/>
              </a:rPr>
              <a:t> </a:t>
            </a:r>
            <a:r>
              <a:rPr lang="en-US" sz="2000" kern="0" dirty="0">
                <a:solidFill>
                  <a:srgbClr val="212121"/>
                </a:solidFill>
                <a:effectLst/>
                <a:ea typeface="Times New Roman" panose="02020603050405020304" pitchFamily="18" charset="0"/>
                <a:cs typeface="Helvetica" panose="020B0604020202020204" pitchFamily="34" charset="0"/>
              </a:rPr>
              <a:t>trust, </a:t>
            </a:r>
            <a:r>
              <a:rPr lang="en-US" sz="2000" u="sng" kern="0" dirty="0">
                <a:solidFill>
                  <a:srgbClr val="1A55AD"/>
                </a:solidFill>
                <a:effectLst/>
                <a:ea typeface="Times New Roman" panose="02020603050405020304" pitchFamily="18" charset="0"/>
                <a:cs typeface="Helvetica" panose="020B0604020202020204" pitchFamily="34" charset="0"/>
                <a:hlinkClick r:id="rId2"/>
              </a:rPr>
              <a:t>altruism</a:t>
            </a:r>
            <a:r>
              <a:rPr lang="en-US" sz="2000" kern="0" dirty="0">
                <a:solidFill>
                  <a:srgbClr val="212121"/>
                </a:solidFill>
                <a:effectLst/>
                <a:ea typeface="Times New Roman" panose="02020603050405020304" pitchFamily="18" charset="0"/>
                <a:cs typeface="Helvetica" panose="020B0604020202020204" pitchFamily="34" charset="0"/>
              </a:rPr>
              <a:t>, kindness, affection, and other </a:t>
            </a:r>
            <a:r>
              <a:rPr lang="en-US" sz="2000" u="sng" kern="0" dirty="0">
                <a:solidFill>
                  <a:srgbClr val="1A55AD"/>
                </a:solidFill>
                <a:effectLst/>
                <a:ea typeface="Times New Roman" panose="02020603050405020304" pitchFamily="18" charset="0"/>
                <a:cs typeface="Helvetica" panose="020B0604020202020204" pitchFamily="34" charset="0"/>
                <a:hlinkClick r:id="rId3"/>
              </a:rPr>
              <a:t>prosocial behaviors</a:t>
            </a:r>
            <a:endParaRPr lang="en-US" sz="2000" kern="100" dirty="0">
              <a:solidFill>
                <a:srgbClr val="212121"/>
              </a:solidFill>
              <a:effectLst/>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800"/>
              </a:spcAft>
              <a:buSzPts val="1000"/>
              <a:buFont typeface="Symbol" panose="05050102010706020507" pitchFamily="18" charset="2"/>
              <a:buChar char=""/>
              <a:tabLst>
                <a:tab pos="457200" algn="l"/>
              </a:tabLst>
            </a:pPr>
            <a:r>
              <a:rPr lang="en-US" sz="2000" b="1" kern="0" dirty="0">
                <a:solidFill>
                  <a:srgbClr val="212121"/>
                </a:solidFill>
                <a:effectLst/>
                <a:ea typeface="Times New Roman" panose="02020603050405020304" pitchFamily="18" charset="0"/>
                <a:cs typeface="Helvetica" panose="020B0604020202020204" pitchFamily="34" charset="0"/>
              </a:rPr>
              <a:t>Neuroticism</a:t>
            </a:r>
            <a:r>
              <a:rPr lang="en-US" sz="2000" kern="0" dirty="0">
                <a:solidFill>
                  <a:srgbClr val="212121"/>
                </a:solidFill>
                <a:effectLst/>
                <a:ea typeface="Times New Roman" panose="02020603050405020304" pitchFamily="18" charset="0"/>
                <a:cs typeface="Helvetica" panose="020B0604020202020204" pitchFamily="34" charset="0"/>
              </a:rPr>
              <a:t>: sadness, moodiness, emotional instability, worries about many different things</a:t>
            </a:r>
            <a:endParaRPr lang="en-US" sz="2000" kern="100" dirty="0">
              <a:solidFill>
                <a:srgbClr val="212121"/>
              </a:solidFill>
              <a:effectLst/>
              <a:ea typeface="Calibri" panose="020F0502020204030204" pitchFamily="34" charset="0"/>
              <a:cs typeface="Times New Roman" panose="02020603050405020304" pitchFamily="18" charset="0"/>
            </a:endParaRPr>
          </a:p>
          <a:p>
            <a:pPr algn="l">
              <a:buFont typeface="Arial" panose="020B0604020202020204" pitchFamily="34" charset="0"/>
              <a:buChar char="•"/>
            </a:pPr>
            <a:endParaRPr lang="en-US" b="0" i="0" dirty="0">
              <a:solidFill>
                <a:srgbClr val="2D3748"/>
              </a:solidFill>
              <a:effectLst/>
              <a:latin typeface="-apple-system"/>
            </a:endParaRPr>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l"/>
            <a:r>
              <a:rPr lang="en-US" b="1" dirty="0">
                <a:latin typeface="+mn-lt"/>
              </a:rPr>
              <a:t>How does our Personality Develop?</a:t>
            </a:r>
            <a:br>
              <a:rPr lang="en-US" b="1" dirty="0">
                <a:latin typeface="+mn-lt"/>
              </a:rPr>
            </a:br>
            <a:r>
              <a:rPr lang="en-US" b="1" dirty="0">
                <a:latin typeface="+mn-lt"/>
              </a:rPr>
              <a:t>Is it Nature or Nurture?</a:t>
            </a:r>
            <a:endParaRPr lang="en-US" b="1" i="0" dirty="0">
              <a:effectLst/>
              <a:latin typeface="+mn-lt"/>
            </a:endParaRPr>
          </a:p>
        </p:txBody>
      </p:sp>
      <p:sp>
        <p:nvSpPr>
          <p:cNvPr id="14" name="Content Placeholder 13"/>
          <p:cNvSpPr>
            <a:spLocks noGrp="1"/>
          </p:cNvSpPr>
          <p:nvPr>
            <p:ph idx="1"/>
          </p:nvPr>
        </p:nvSpPr>
        <p:spPr/>
        <p:txBody>
          <a:bodyPr/>
          <a:lstStyle/>
          <a:p>
            <a:pPr marL="0" marR="0" fontAlgn="base">
              <a:lnSpc>
                <a:spcPct val="107000"/>
              </a:lnSpc>
              <a:spcBef>
                <a:spcPts val="0"/>
              </a:spcBef>
              <a:spcAft>
                <a:spcPts val="800"/>
              </a:spcAft>
            </a:pPr>
            <a:r>
              <a:rPr lang="en-US" sz="2000" u="sng" kern="0" dirty="0">
                <a:solidFill>
                  <a:srgbClr val="1A55AD"/>
                </a:solidFill>
                <a:effectLst/>
                <a:ea typeface="Times New Roman" panose="02020603050405020304" pitchFamily="18" charset="0"/>
                <a:cs typeface="Helvetica" panose="020B0604020202020204" pitchFamily="34" charset="0"/>
                <a:hlinkClick r:id="rId2"/>
              </a:rPr>
              <a:t>Personality traits</a:t>
            </a:r>
            <a:r>
              <a:rPr lang="en-US" sz="2000" kern="0" dirty="0">
                <a:solidFill>
                  <a:srgbClr val="212121"/>
                </a:solidFill>
                <a:effectLst/>
                <a:ea typeface="Times New Roman" panose="02020603050405020304" pitchFamily="18" charset="0"/>
                <a:cs typeface="Helvetica" panose="020B0604020202020204" pitchFamily="34" charset="0"/>
              </a:rPr>
              <a:t> help make us unique individuals, but not everyone agrees on how many different traits exist or what factors contribute to these characteristics. Is personality genetic, or does the environment play a more significant role in shaping who we are?</a:t>
            </a:r>
            <a:endParaRPr lang="en-US" sz="2000" kern="10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800"/>
              </a:spcAft>
            </a:pPr>
            <a:r>
              <a:rPr lang="en-US" sz="2000" kern="0" dirty="0">
                <a:solidFill>
                  <a:srgbClr val="212121"/>
                </a:solidFill>
                <a:effectLst/>
                <a:ea typeface="Times New Roman" panose="02020603050405020304" pitchFamily="18" charset="0"/>
                <a:cs typeface="Helvetica" panose="020B0604020202020204" pitchFamily="34" charset="0"/>
              </a:rPr>
              <a:t>Both genetics and environment play a part in the development of personality, although the specific degree to which each one plays a role often depends on the specific personality trait in question.</a:t>
            </a:r>
          </a:p>
          <a:p>
            <a:pPr marL="0" fontAlgn="base">
              <a:lnSpc>
                <a:spcPct val="107000"/>
              </a:lnSpc>
              <a:spcBef>
                <a:spcPts val="0"/>
              </a:spcBef>
              <a:spcAft>
                <a:spcPts val="800"/>
              </a:spcAft>
            </a:pPr>
            <a:r>
              <a:rPr lang="en-US" sz="2000" kern="0" dirty="0">
                <a:solidFill>
                  <a:srgbClr val="212121"/>
                </a:solidFill>
                <a:effectLst/>
                <a:ea typeface="Times New Roman" panose="02020603050405020304" pitchFamily="18" charset="0"/>
                <a:cs typeface="Helvetica" panose="020B0604020202020204" pitchFamily="34" charset="0"/>
              </a:rPr>
              <a:t>What matters more when it comes to personality, </a:t>
            </a:r>
            <a:r>
              <a:rPr lang="en-US" sz="2000" u="sng" kern="0" dirty="0">
                <a:solidFill>
                  <a:srgbClr val="1A55AD"/>
                </a:solidFill>
                <a:effectLst/>
                <a:ea typeface="Times New Roman" panose="02020603050405020304" pitchFamily="18" charset="0"/>
                <a:cs typeface="Helvetica" panose="020B0604020202020204" pitchFamily="34" charset="0"/>
                <a:hlinkClick r:id="rId3"/>
              </a:rPr>
              <a:t>nature or nurture</a:t>
            </a:r>
            <a:r>
              <a:rPr lang="en-US" sz="2000" kern="0" dirty="0">
                <a:solidFill>
                  <a:srgbClr val="212121"/>
                </a:solidFill>
                <a:effectLst/>
                <a:ea typeface="Times New Roman" panose="02020603050405020304" pitchFamily="18" charset="0"/>
                <a:cs typeface="Helvetica" panose="020B0604020202020204" pitchFamily="34" charset="0"/>
              </a:rPr>
              <a:t>? Just how much does your DNA influence your personality? Researchers have spent decades studying family, twins, adopted children and foster families to better understand how much of personality is </a:t>
            </a:r>
            <a:r>
              <a:rPr lang="en-US" sz="2000" u="sng" kern="0" dirty="0">
                <a:solidFill>
                  <a:srgbClr val="1A55AD"/>
                </a:solidFill>
                <a:effectLst/>
                <a:ea typeface="Times New Roman" panose="02020603050405020304" pitchFamily="18" charset="0"/>
                <a:cs typeface="Helvetica" panose="020B0604020202020204" pitchFamily="34" charset="0"/>
                <a:hlinkClick r:id="rId4"/>
              </a:rPr>
              <a:t>genetic</a:t>
            </a:r>
            <a:r>
              <a:rPr lang="en-US" sz="2000" kern="0" dirty="0">
                <a:solidFill>
                  <a:srgbClr val="212121"/>
                </a:solidFill>
                <a:effectLst/>
                <a:ea typeface="Times New Roman" panose="02020603050405020304" pitchFamily="18" charset="0"/>
                <a:cs typeface="Helvetica" panose="020B0604020202020204" pitchFamily="34" charset="0"/>
              </a:rPr>
              <a:t> and how much is </a:t>
            </a:r>
            <a:r>
              <a:rPr lang="en-US" sz="2000" u="sng" kern="0" dirty="0">
                <a:solidFill>
                  <a:srgbClr val="1A55AD"/>
                </a:solidFill>
                <a:effectLst/>
                <a:ea typeface="Times New Roman" panose="02020603050405020304" pitchFamily="18" charset="0"/>
                <a:cs typeface="Helvetica" panose="020B0604020202020204" pitchFamily="34" charset="0"/>
                <a:hlinkClick r:id="rId5"/>
              </a:rPr>
              <a:t>environmental</a:t>
            </a:r>
            <a:r>
              <a:rPr lang="en-US" sz="2000" kern="0" dirty="0">
                <a:solidFill>
                  <a:srgbClr val="212121"/>
                </a:solidFill>
                <a:effectLst/>
                <a:ea typeface="Times New Roman" panose="02020603050405020304" pitchFamily="18" charset="0"/>
                <a:cs typeface="Helvetica" panose="020B0604020202020204" pitchFamily="34" charset="0"/>
              </a:rPr>
              <a:t>.</a:t>
            </a:r>
            <a:endParaRPr lang="en-US" sz="2000" kern="10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392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l"/>
            <a:r>
              <a:rPr lang="en-US" b="1" i="0" dirty="0">
                <a:effectLst/>
                <a:latin typeface="+mn-lt"/>
              </a:rPr>
              <a:t>Nature or Nurture Cont. </a:t>
            </a:r>
          </a:p>
        </p:txBody>
      </p:sp>
      <p:sp>
        <p:nvSpPr>
          <p:cNvPr id="14" name="Content Placeholder 13"/>
          <p:cNvSpPr>
            <a:spLocks noGrp="1"/>
          </p:cNvSpPr>
          <p:nvPr>
            <p:ph idx="1"/>
          </p:nvPr>
        </p:nvSpPr>
        <p:spPr>
          <a:xfrm>
            <a:off x="1217612" y="1600200"/>
            <a:ext cx="9601200" cy="5029200"/>
          </a:xfrm>
        </p:spPr>
        <p:txBody>
          <a:bodyPr>
            <a:normAutofit fontScale="85000" lnSpcReduction="20000"/>
          </a:bodyPr>
          <a:lstStyle/>
          <a:p>
            <a:pPr marL="0" marR="0" fontAlgn="base">
              <a:lnSpc>
                <a:spcPct val="107000"/>
              </a:lnSpc>
              <a:spcBef>
                <a:spcPts val="0"/>
              </a:spcBef>
              <a:spcAft>
                <a:spcPts val="0"/>
              </a:spcAft>
            </a:pPr>
            <a:r>
              <a:rPr lang="en-US" sz="2200" kern="0" dirty="0">
                <a:solidFill>
                  <a:srgbClr val="212121"/>
                </a:solidFill>
                <a:effectLst/>
                <a:ea typeface="Times New Roman" panose="02020603050405020304" pitchFamily="18" charset="0"/>
                <a:cs typeface="Helvetica" panose="020B0604020202020204" pitchFamily="34" charset="0"/>
              </a:rPr>
              <a:t>Both nature and nurture can play a role in personality, although large-scale twin studies suggest that there is a strong genetic component.</a:t>
            </a:r>
            <a:r>
              <a:rPr lang="en-US" sz="2200" kern="0" baseline="30000" dirty="0">
                <a:solidFill>
                  <a:srgbClr val="0000EE"/>
                </a:solidFill>
                <a:effectLst/>
                <a:ea typeface="Times New Roman" panose="02020603050405020304" pitchFamily="18" charset="0"/>
                <a:cs typeface="Helvetica" panose="020B0604020202020204" pitchFamily="34" charset="0"/>
              </a:rPr>
              <a:t>3</a:t>
            </a:r>
            <a:endParaRPr lang="en-US" sz="2200" kern="10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800"/>
              </a:spcAft>
            </a:pPr>
            <a:r>
              <a:rPr lang="en-US" sz="2200" kern="0" dirty="0">
                <a:solidFill>
                  <a:srgbClr val="212121"/>
                </a:solidFill>
                <a:effectLst/>
                <a:ea typeface="Times New Roman" panose="02020603050405020304" pitchFamily="18" charset="0"/>
                <a:cs typeface="Helvetica" panose="020B0604020202020204" pitchFamily="34" charset="0"/>
              </a:rPr>
              <a:t>While the exact degree varies depending on the trait, genetics does have an influence on personality. Twin and adoption studies indicate that human personality is around 30% to 60% heritable.</a:t>
            </a:r>
            <a:r>
              <a:rPr lang="en-US" sz="2200" kern="0" baseline="30000" dirty="0">
                <a:solidFill>
                  <a:srgbClr val="0000EE"/>
                </a:solidFill>
                <a:effectLst/>
                <a:ea typeface="Times New Roman" panose="02020603050405020304" pitchFamily="18" charset="0"/>
                <a:cs typeface="Helvetica" panose="020B0604020202020204" pitchFamily="34" charset="0"/>
              </a:rPr>
              <a:t>4</a:t>
            </a:r>
            <a:endParaRPr lang="en-US" sz="2200" kern="10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800"/>
              </a:spcAft>
            </a:pPr>
            <a:r>
              <a:rPr lang="en-US" sz="2200" kern="0" dirty="0">
                <a:solidFill>
                  <a:srgbClr val="212121"/>
                </a:solidFill>
                <a:effectLst/>
                <a:ea typeface="Times New Roman" panose="02020603050405020304" pitchFamily="18" charset="0"/>
                <a:cs typeface="Helvetica" panose="020B0604020202020204" pitchFamily="34" charset="0"/>
              </a:rPr>
              <a:t>This certainly does not mean that the environment does not play a role in shaping personality. Personality traits are complex, and research suggests that genetic and environmental factors shape traits.</a:t>
            </a:r>
            <a:r>
              <a:rPr lang="en-US" sz="2200" kern="0" baseline="30000" dirty="0">
                <a:solidFill>
                  <a:srgbClr val="0000EE"/>
                </a:solidFill>
                <a:effectLst/>
                <a:ea typeface="Times New Roman" panose="02020603050405020304" pitchFamily="18" charset="0"/>
                <a:cs typeface="Helvetica" panose="020B0604020202020204" pitchFamily="34" charset="0"/>
              </a:rPr>
              <a:t>3</a:t>
            </a:r>
            <a:r>
              <a:rPr lang="en-US" sz="2200" kern="0" dirty="0">
                <a:solidFill>
                  <a:srgbClr val="212121"/>
                </a:solidFill>
                <a:effectLst/>
                <a:ea typeface="Times New Roman" panose="02020603050405020304" pitchFamily="18" charset="0"/>
                <a:cs typeface="Helvetica" panose="020B0604020202020204" pitchFamily="34" charset="0"/>
              </a:rPr>
              <a:t> These two forces interact in various ways to form our individual personalities.</a:t>
            </a:r>
            <a:endParaRPr lang="en-US" sz="2200" kern="10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800"/>
              </a:spcAft>
            </a:pPr>
            <a:r>
              <a:rPr lang="en-US" sz="2200" kern="0" dirty="0">
                <a:solidFill>
                  <a:srgbClr val="212121"/>
                </a:solidFill>
                <a:effectLst/>
                <a:ea typeface="Times New Roman" panose="02020603050405020304" pitchFamily="18" charset="0"/>
                <a:cs typeface="Helvetica" panose="020B0604020202020204" pitchFamily="34" charset="0"/>
              </a:rPr>
              <a:t>One of the best-known longitudinal studies looking at the heritability of personality characteristics, the Minnesota Study of Twins Reared Apart, has long been cited as evidence that traits are primarily inherited. However, one recent critique has called the results into question by noting that important data about the control group was excluded from publication.</a:t>
            </a:r>
            <a:r>
              <a:rPr lang="en-US" sz="2200" kern="0" baseline="30000" dirty="0">
                <a:solidFill>
                  <a:srgbClr val="0000EE"/>
                </a:solidFill>
                <a:effectLst/>
                <a:ea typeface="Times New Roman" panose="02020603050405020304" pitchFamily="18" charset="0"/>
                <a:cs typeface="Helvetica" panose="020B0604020202020204" pitchFamily="34" charset="0"/>
              </a:rPr>
              <a:t>5</a:t>
            </a:r>
            <a:endParaRPr lang="en-US" sz="2200" kern="10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800"/>
              </a:spcAft>
            </a:pPr>
            <a:r>
              <a:rPr lang="en-US" sz="2200" kern="0" dirty="0">
                <a:solidFill>
                  <a:srgbClr val="212121"/>
                </a:solidFill>
                <a:effectLst/>
                <a:ea typeface="Times New Roman" panose="02020603050405020304" pitchFamily="18" charset="0"/>
                <a:cs typeface="Helvetica" panose="020B0604020202020204" pitchFamily="34" charset="0"/>
              </a:rPr>
              <a:t>A 2018 study published in the journal </a:t>
            </a:r>
            <a:r>
              <a:rPr lang="en-US" sz="2200" i="1" kern="0" dirty="0">
                <a:solidFill>
                  <a:srgbClr val="212121"/>
                </a:solidFill>
                <a:effectLst/>
                <a:ea typeface="Times New Roman" panose="02020603050405020304" pitchFamily="18" charset="0"/>
                <a:cs typeface="Helvetica" panose="020B0604020202020204" pitchFamily="34" charset="0"/>
              </a:rPr>
              <a:t>Molecular Psychiatry</a:t>
            </a:r>
            <a:r>
              <a:rPr lang="en-US" sz="2200" kern="0" dirty="0">
                <a:solidFill>
                  <a:srgbClr val="212121"/>
                </a:solidFill>
                <a:effectLst/>
                <a:ea typeface="Times New Roman" panose="02020603050405020304" pitchFamily="18" charset="0"/>
                <a:cs typeface="Helvetica" panose="020B0604020202020204" pitchFamily="34" charset="0"/>
              </a:rPr>
              <a:t> concluded that interactions between more than 700 genes had a greater influence on certain personality traits than cultural and environmental influences.</a:t>
            </a:r>
            <a:r>
              <a:rPr lang="en-US" sz="2200" kern="0" baseline="30000" dirty="0">
                <a:solidFill>
                  <a:srgbClr val="0000EE"/>
                </a:solidFill>
                <a:effectLst/>
                <a:ea typeface="Times New Roman" panose="02020603050405020304" pitchFamily="18" charset="0"/>
                <a:cs typeface="Helvetica" panose="020B0604020202020204" pitchFamily="34" charset="0"/>
              </a:rPr>
              <a:t>6</a:t>
            </a:r>
            <a:endParaRPr lang="en-US" sz="2200" kern="100" dirty="0">
              <a:effectLst/>
              <a:ea typeface="Calibri" panose="020F0502020204030204" pitchFamily="34" charset="0"/>
              <a:cs typeface="Times New Roman" panose="02020603050405020304" pitchFamily="18" charset="0"/>
            </a:endParaRPr>
          </a:p>
          <a:p>
            <a:pPr algn="l">
              <a:buFont typeface="Arial" panose="020B0604020202020204" pitchFamily="34" charset="0"/>
              <a:buChar char="•"/>
            </a:pPr>
            <a:endParaRPr lang="en-US" b="0" i="0" dirty="0">
              <a:solidFill>
                <a:srgbClr val="2D3748"/>
              </a:solidFill>
              <a:effectLst/>
              <a:latin typeface="-apple-system"/>
            </a:endParaRPr>
          </a:p>
        </p:txBody>
      </p:sp>
    </p:spTree>
    <p:extLst>
      <p:ext uri="{BB962C8B-B14F-4D97-AF65-F5344CB8AC3E}">
        <p14:creationId xmlns:p14="http://schemas.microsoft.com/office/powerpoint/2010/main" val="280790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l"/>
            <a:r>
              <a:rPr lang="en-US" dirty="0">
                <a:solidFill>
                  <a:srgbClr val="111111"/>
                </a:solidFill>
                <a:latin typeface="Roboto" panose="02000000000000000000" pitchFamily="2" charset="0"/>
              </a:rPr>
              <a:t>Personality Traits that Appear to be Genetic</a:t>
            </a:r>
            <a:endParaRPr lang="en-US" b="1" i="0" dirty="0">
              <a:effectLst/>
              <a:latin typeface="-apple-system"/>
            </a:endParaRPr>
          </a:p>
        </p:txBody>
      </p:sp>
      <p:sp>
        <p:nvSpPr>
          <p:cNvPr id="14" name="Content Placeholder 13"/>
          <p:cNvSpPr>
            <a:spLocks noGrp="1"/>
          </p:cNvSpPr>
          <p:nvPr>
            <p:ph sz="half" idx="1"/>
          </p:nvPr>
        </p:nvSpPr>
        <p:spPr/>
        <p:txBody>
          <a:bodyPr>
            <a:normAutofit fontScale="62500" lnSpcReduction="20000"/>
          </a:bodyPr>
          <a:lstStyle/>
          <a:p>
            <a:pPr algn="l"/>
            <a:r>
              <a:rPr lang="en-US" sz="2000" b="0" i="0" dirty="0">
                <a:solidFill>
                  <a:srgbClr val="2D3748"/>
                </a:solidFill>
                <a:effectLst/>
              </a:rPr>
              <a:t>Infidelity </a:t>
            </a:r>
            <a:r>
              <a:rPr lang="en-US" sz="2000" kern="0" dirty="0">
                <a:solidFill>
                  <a:srgbClr val="4A4A4A"/>
                </a:solidFill>
                <a:effectLst/>
                <a:ea typeface="Times New Roman" panose="02020603050405020304" pitchFamily="18" charset="0"/>
                <a:cs typeface="Times New Roman" panose="02020603050405020304" pitchFamily="18" charset="0"/>
              </a:rPr>
              <a:t>2014 study published in </a:t>
            </a:r>
            <a:r>
              <a:rPr lang="en-US" sz="2000" i="1" u="none" strike="noStrike" kern="0" dirty="0">
                <a:solidFill>
                  <a:srgbClr val="E8021D"/>
                </a:solidFill>
                <a:effectLst/>
                <a:ea typeface="Times New Roman" panose="02020603050405020304" pitchFamily="18" charset="0"/>
                <a:cs typeface="Times New Roman" panose="02020603050405020304" pitchFamily="18" charset="0"/>
                <a:hlinkClick r:id="rId2"/>
              </a:rPr>
              <a:t>Evolution and Human Behavior</a:t>
            </a:r>
            <a:r>
              <a:rPr lang="en-US" sz="2000" kern="0" dirty="0">
                <a:solidFill>
                  <a:srgbClr val="4A4A4A"/>
                </a:solidFill>
                <a:effectLst/>
                <a:ea typeface="Times New Roman" panose="02020603050405020304" pitchFamily="18" charset="0"/>
                <a:cs typeface="Times New Roman" panose="02020603050405020304" pitchFamily="18" charset="0"/>
              </a:rPr>
              <a:t>, scientists found the way our brains process the hormone vasopressin may partially explain why some people cheat and others don't. </a:t>
            </a:r>
            <a:endParaRPr lang="en-US" sz="2000" b="0" i="0" dirty="0">
              <a:solidFill>
                <a:srgbClr val="2D3748"/>
              </a:solidFill>
              <a:effectLst/>
            </a:endParaRPr>
          </a:p>
          <a:p>
            <a:pPr algn="l"/>
            <a:r>
              <a:rPr lang="en-US" sz="2000" dirty="0">
                <a:solidFill>
                  <a:srgbClr val="2D3748"/>
                </a:solidFill>
              </a:rPr>
              <a:t>Insomnia </a:t>
            </a:r>
            <a:r>
              <a:rPr lang="en-US" sz="2000" u="sng" kern="0" dirty="0">
                <a:solidFill>
                  <a:srgbClr val="E8021D"/>
                </a:solidFill>
                <a:effectLst/>
                <a:ea typeface="Times New Roman" panose="02020603050405020304" pitchFamily="18" charset="0"/>
                <a:cs typeface="Times New Roman" panose="02020603050405020304" pitchFamily="18" charset="0"/>
                <a:hlinkClick r:id="rId3"/>
              </a:rPr>
              <a:t>University of Warwick</a:t>
            </a:r>
            <a:r>
              <a:rPr lang="en-US" sz="2000" kern="0" dirty="0">
                <a:solidFill>
                  <a:srgbClr val="4A4A4A"/>
                </a:solidFill>
                <a:effectLst/>
                <a:ea typeface="Times New Roman" panose="02020603050405020304" pitchFamily="18" charset="0"/>
                <a:cs typeface="Times New Roman" panose="02020603050405020304" pitchFamily="18" charset="0"/>
              </a:rPr>
              <a:t> in 2017 revealed that insomnia can be inherited, but it's only passed down on the maternal side. </a:t>
            </a:r>
            <a:endParaRPr lang="en-US" sz="2000" dirty="0">
              <a:solidFill>
                <a:srgbClr val="2D3748"/>
              </a:solidFill>
            </a:endParaRPr>
          </a:p>
          <a:p>
            <a:pPr algn="l"/>
            <a:r>
              <a:rPr lang="en-US" sz="2000" b="0" i="0" dirty="0">
                <a:solidFill>
                  <a:srgbClr val="2D3748"/>
                </a:solidFill>
                <a:effectLst/>
              </a:rPr>
              <a:t>Poor driving skills</a:t>
            </a:r>
          </a:p>
          <a:p>
            <a:pPr algn="l"/>
            <a:r>
              <a:rPr lang="en-US" sz="2000" dirty="0">
                <a:solidFill>
                  <a:srgbClr val="2D3748"/>
                </a:solidFill>
              </a:rPr>
              <a:t>Fear of the dentist</a:t>
            </a:r>
          </a:p>
          <a:p>
            <a:pPr algn="l"/>
            <a:r>
              <a:rPr lang="en-US" sz="2000" b="0" i="0" dirty="0">
                <a:solidFill>
                  <a:srgbClr val="2D3748"/>
                </a:solidFill>
                <a:effectLst/>
              </a:rPr>
              <a:t>Pain tolerance </a:t>
            </a:r>
            <a:r>
              <a:rPr lang="en-US" sz="2000" kern="0" dirty="0">
                <a:solidFill>
                  <a:srgbClr val="4A4A4A"/>
                </a:solidFill>
                <a:effectLst/>
                <a:ea typeface="Times New Roman" panose="02020603050405020304" pitchFamily="18" charset="0"/>
                <a:cs typeface="Times New Roman" panose="02020603050405020304" pitchFamily="18" charset="0"/>
              </a:rPr>
              <a:t>scientists isolated four particular genes that affect the way a person perceives pain</a:t>
            </a:r>
            <a:endParaRPr lang="en-US" sz="2000" b="0" i="0" dirty="0">
              <a:solidFill>
                <a:srgbClr val="2D3748"/>
              </a:solidFill>
              <a:effectLst/>
            </a:endParaRPr>
          </a:p>
          <a:p>
            <a:pPr algn="l"/>
            <a:r>
              <a:rPr lang="en-US" sz="2000" dirty="0">
                <a:solidFill>
                  <a:srgbClr val="2D3748"/>
                </a:solidFill>
              </a:rPr>
              <a:t>Facial expressions</a:t>
            </a:r>
          </a:p>
          <a:p>
            <a:pPr algn="l"/>
            <a:r>
              <a:rPr lang="en-US" sz="2000" b="0" i="0" dirty="0">
                <a:solidFill>
                  <a:srgbClr val="2D3748"/>
                </a:solidFill>
                <a:effectLst/>
              </a:rPr>
              <a:t>How you feel about exercise </a:t>
            </a:r>
            <a:r>
              <a:rPr lang="en-US" sz="2000" kern="0" dirty="0">
                <a:solidFill>
                  <a:srgbClr val="4A4A4A"/>
                </a:solidFill>
                <a:effectLst/>
                <a:ea typeface="Times New Roman" panose="02020603050405020304" pitchFamily="18" charset="0"/>
                <a:cs typeface="Times New Roman" panose="02020603050405020304" pitchFamily="18" charset="0"/>
              </a:rPr>
              <a:t>a "runner's high" during or after exercise, which is caused by production of dopamine in the brain</a:t>
            </a:r>
            <a:endParaRPr lang="en-US" sz="2000" b="0" i="0" dirty="0">
              <a:solidFill>
                <a:srgbClr val="2D3748"/>
              </a:solidFill>
              <a:effectLst/>
            </a:endParaRPr>
          </a:p>
          <a:p>
            <a:pPr algn="l"/>
            <a:r>
              <a:rPr lang="en-US" sz="2000" dirty="0">
                <a:solidFill>
                  <a:srgbClr val="2D3748"/>
                </a:solidFill>
              </a:rPr>
              <a:t>Response to caffeine</a:t>
            </a:r>
            <a:endParaRPr lang="en-US" sz="2000" b="0" i="0" dirty="0">
              <a:solidFill>
                <a:srgbClr val="2D3748"/>
              </a:solidFill>
              <a:effectLst/>
            </a:endParaRPr>
          </a:p>
          <a:p>
            <a:pPr algn="l"/>
            <a:r>
              <a:rPr lang="en-US" sz="2000" dirty="0">
                <a:solidFill>
                  <a:srgbClr val="2D3748"/>
                </a:solidFill>
              </a:rPr>
              <a:t>Popularity—having the right </a:t>
            </a:r>
            <a:r>
              <a:rPr lang="en-US" sz="2000" kern="0" dirty="0">
                <a:solidFill>
                  <a:srgbClr val="4A4A4A"/>
                </a:solidFill>
                <a:effectLst/>
                <a:ea typeface="Times New Roman" panose="02020603050405020304" pitchFamily="18" charset="0"/>
                <a:cs typeface="Times New Roman" panose="02020603050405020304" pitchFamily="18" charset="0"/>
              </a:rPr>
              <a:t>5HT2A serotonin-receptor gene </a:t>
            </a:r>
          </a:p>
          <a:p>
            <a:pPr algn="l"/>
            <a:endParaRPr lang="en-US" b="0" i="0" dirty="0">
              <a:solidFill>
                <a:srgbClr val="2D3748"/>
              </a:solidFill>
              <a:effectLst/>
              <a:latin typeface="-apple-system"/>
            </a:endParaRPr>
          </a:p>
        </p:txBody>
      </p:sp>
      <p:sp>
        <p:nvSpPr>
          <p:cNvPr id="2" name="Content Placeholder 1">
            <a:extLst>
              <a:ext uri="{FF2B5EF4-FFF2-40B4-BE49-F238E27FC236}">
                <a16:creationId xmlns:a16="http://schemas.microsoft.com/office/drawing/2014/main" id="{D69CB43F-F52F-7462-2DCD-786B543D6D8A}"/>
              </a:ext>
            </a:extLst>
          </p:cNvPr>
          <p:cNvSpPr>
            <a:spLocks noGrp="1"/>
          </p:cNvSpPr>
          <p:nvPr>
            <p:ph sz="half" idx="2"/>
          </p:nvPr>
        </p:nvSpPr>
        <p:spPr/>
        <p:txBody>
          <a:bodyPr>
            <a:normAutofit fontScale="62500" lnSpcReduction="20000"/>
          </a:bodyPr>
          <a:lstStyle/>
          <a:p>
            <a:r>
              <a:rPr lang="en-US" sz="2300" b="1" dirty="0"/>
              <a:t>Procrastination</a:t>
            </a:r>
            <a:r>
              <a:rPr lang="en-US" sz="2300" dirty="0"/>
              <a:t> </a:t>
            </a:r>
            <a:r>
              <a:rPr lang="en-US" sz="2300" kern="0" dirty="0">
                <a:solidFill>
                  <a:srgbClr val="4A4A4A"/>
                </a:solidFill>
                <a:effectLst/>
                <a:ea typeface="Times New Roman" panose="02020603050405020304" pitchFamily="18" charset="0"/>
                <a:cs typeface="Times New Roman" panose="02020603050405020304" pitchFamily="18" charset="0"/>
              </a:rPr>
              <a:t>those with a larger amygdala—the brain's emotional processing center</a:t>
            </a:r>
            <a:endParaRPr lang="en-US" sz="2300" dirty="0"/>
          </a:p>
          <a:p>
            <a:r>
              <a:rPr lang="en-US" sz="2300" dirty="0"/>
              <a:t>Sweet tooth </a:t>
            </a:r>
            <a:r>
              <a:rPr lang="en-US" sz="2300" kern="0" dirty="0">
                <a:solidFill>
                  <a:srgbClr val="4A4A4A"/>
                </a:solidFill>
                <a:effectLst/>
                <a:ea typeface="Times New Roman" panose="02020603050405020304" pitchFamily="18" charset="0"/>
                <a:cs typeface="Times New Roman" panose="02020603050405020304" pitchFamily="18" charset="0"/>
              </a:rPr>
              <a:t>2018, </a:t>
            </a:r>
            <a:r>
              <a:rPr lang="en-US" sz="2300" u="sng" kern="0" dirty="0">
                <a:solidFill>
                  <a:srgbClr val="E8021D"/>
                </a:solidFill>
                <a:effectLst/>
                <a:ea typeface="Times New Roman" panose="02020603050405020304" pitchFamily="18" charset="0"/>
                <a:cs typeface="Times New Roman" panose="02020603050405020304" pitchFamily="18" charset="0"/>
                <a:hlinkClick r:id="rId4"/>
              </a:rPr>
              <a:t>Danish researchers</a:t>
            </a:r>
            <a:r>
              <a:rPr lang="en-US" sz="2300" kern="0" dirty="0">
                <a:solidFill>
                  <a:srgbClr val="4A4A4A"/>
                </a:solidFill>
                <a:effectLst/>
                <a:ea typeface="Times New Roman" panose="02020603050405020304" pitchFamily="18" charset="0"/>
                <a:cs typeface="Times New Roman" panose="02020603050405020304" pitchFamily="18" charset="0"/>
              </a:rPr>
              <a:t> found that people with a variation of the gene FGF21 </a:t>
            </a:r>
          </a:p>
          <a:p>
            <a:r>
              <a:rPr lang="en-US" sz="2300" kern="0" dirty="0">
                <a:solidFill>
                  <a:srgbClr val="4A4A4A"/>
                </a:solidFill>
                <a:cs typeface="Times New Roman" panose="02020603050405020304" pitchFamily="18" charset="0"/>
              </a:rPr>
              <a:t>Optimism </a:t>
            </a:r>
            <a:r>
              <a:rPr lang="en-US" sz="2300" kern="0" dirty="0">
                <a:solidFill>
                  <a:srgbClr val="4A4A4A"/>
                </a:solidFill>
                <a:effectLst/>
                <a:ea typeface="Times New Roman" panose="02020603050405020304" pitchFamily="18" charset="0"/>
                <a:cs typeface="Times New Roman" panose="02020603050405020304" pitchFamily="18" charset="0"/>
              </a:rPr>
              <a:t>2011 study in the </a:t>
            </a:r>
            <a:r>
              <a:rPr lang="en-US" sz="2300" i="1" u="none" strike="noStrike" kern="0" dirty="0">
                <a:solidFill>
                  <a:srgbClr val="E8021D"/>
                </a:solidFill>
                <a:effectLst/>
                <a:ea typeface="Times New Roman" panose="02020603050405020304" pitchFamily="18" charset="0"/>
                <a:cs typeface="Times New Roman" panose="02020603050405020304" pitchFamily="18" charset="0"/>
                <a:hlinkClick r:id="rId5"/>
              </a:rPr>
              <a:t>Proceedings of the National Academy of Sciences</a:t>
            </a:r>
            <a:r>
              <a:rPr lang="en-US" sz="2300" kern="0" dirty="0">
                <a:solidFill>
                  <a:srgbClr val="4A4A4A"/>
                </a:solidFill>
                <a:effectLst/>
                <a:ea typeface="Times New Roman" panose="02020603050405020304" pitchFamily="18" charset="0"/>
                <a:cs typeface="Times New Roman" panose="02020603050405020304" pitchFamily="18" charset="0"/>
              </a:rPr>
              <a:t>, the gene that codes for oxytocin receptors</a:t>
            </a:r>
          </a:p>
          <a:p>
            <a:r>
              <a:rPr lang="en-US" sz="2300" kern="0" dirty="0">
                <a:solidFill>
                  <a:srgbClr val="4A4A4A"/>
                </a:solidFill>
                <a:cs typeface="Times New Roman" panose="02020603050405020304" pitchFamily="18" charset="0"/>
              </a:rPr>
              <a:t>Trusting Others  </a:t>
            </a:r>
            <a:r>
              <a:rPr lang="en-US" sz="2300" kern="0" dirty="0">
                <a:solidFill>
                  <a:srgbClr val="4A4A4A"/>
                </a:solidFill>
                <a:effectLst/>
                <a:ea typeface="Times New Roman" panose="02020603050405020304" pitchFamily="18" charset="0"/>
                <a:cs typeface="Times New Roman" panose="02020603050405020304" pitchFamily="18" charset="0"/>
              </a:rPr>
              <a:t>A 2017 study out of the </a:t>
            </a:r>
            <a:r>
              <a:rPr lang="en-US" sz="2300" u="sng" kern="0" dirty="0">
                <a:solidFill>
                  <a:srgbClr val="E8021D"/>
                </a:solidFill>
                <a:effectLst/>
                <a:ea typeface="Times New Roman" panose="02020603050405020304" pitchFamily="18" charset="0"/>
                <a:cs typeface="Times New Roman" panose="02020603050405020304" pitchFamily="18" charset="0"/>
                <a:hlinkClick r:id="rId6"/>
              </a:rPr>
              <a:t>University of Arizona</a:t>
            </a:r>
            <a:r>
              <a:rPr lang="en-US" sz="2300" kern="0" dirty="0">
                <a:solidFill>
                  <a:srgbClr val="4A4A4A"/>
                </a:solidFill>
                <a:effectLst/>
                <a:ea typeface="Times New Roman" panose="02020603050405020304" pitchFamily="18" charset="0"/>
                <a:cs typeface="Times New Roman" panose="02020603050405020304" pitchFamily="18" charset="0"/>
              </a:rPr>
              <a:t> revealed that identical twins showed similar levels of trust compared to non-identical twins, implying that the difference is likely genetic.</a:t>
            </a:r>
          </a:p>
          <a:p>
            <a:r>
              <a:rPr lang="en-US" sz="2300" kern="0" dirty="0">
                <a:solidFill>
                  <a:srgbClr val="4A4A4A"/>
                </a:solidFill>
                <a:cs typeface="Times New Roman" panose="02020603050405020304" pitchFamily="18" charset="0"/>
              </a:rPr>
              <a:t>Intelligence:  Found at 50%/50%</a:t>
            </a:r>
          </a:p>
          <a:p>
            <a:pPr marL="0" indent="0">
              <a:buNone/>
            </a:pPr>
            <a:endParaRPr lang="en-US" dirty="0"/>
          </a:p>
        </p:txBody>
      </p:sp>
    </p:spTree>
    <p:extLst>
      <p:ext uri="{BB962C8B-B14F-4D97-AF65-F5344CB8AC3E}">
        <p14:creationId xmlns:p14="http://schemas.microsoft.com/office/powerpoint/2010/main" val="72912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8A3C39-7641-6079-8A54-06B63075483C}"/>
              </a:ext>
            </a:extLst>
          </p:cNvPr>
          <p:cNvSpPr>
            <a:spLocks noGrp="1"/>
          </p:cNvSpPr>
          <p:nvPr>
            <p:ph type="title"/>
          </p:nvPr>
        </p:nvSpPr>
        <p:spPr/>
        <p:txBody>
          <a:bodyPr/>
          <a:lstStyle/>
          <a:p>
            <a:r>
              <a:rPr lang="en-US" b="1" dirty="0"/>
              <a:t>Personality Traits and Coping Strategies</a:t>
            </a:r>
          </a:p>
        </p:txBody>
      </p:sp>
      <p:sp>
        <p:nvSpPr>
          <p:cNvPr id="6" name="Content Placeholder 5">
            <a:extLst>
              <a:ext uri="{FF2B5EF4-FFF2-40B4-BE49-F238E27FC236}">
                <a16:creationId xmlns:a16="http://schemas.microsoft.com/office/drawing/2014/main" id="{7B2A17DE-8C7E-90F5-EA1E-19C805405633}"/>
              </a:ext>
            </a:extLst>
          </p:cNvPr>
          <p:cNvSpPr>
            <a:spLocks noGrp="1"/>
          </p:cNvSpPr>
          <p:nvPr>
            <p:ph idx="1"/>
          </p:nvPr>
        </p:nvSpPr>
        <p:spPr/>
        <p:txBody>
          <a:bodyPr/>
          <a:lstStyle/>
          <a:p>
            <a:pPr marL="0" indent="0">
              <a:buNone/>
            </a:pPr>
            <a:r>
              <a:rPr lang="en-US" dirty="0"/>
              <a:t>Some personality traits could be risk factors in coping:</a:t>
            </a:r>
          </a:p>
          <a:p>
            <a:pPr marL="457200" indent="-457200">
              <a:buFont typeface="+mj-lt"/>
              <a:buAutoNum type="arabicPeriod"/>
            </a:pPr>
            <a:r>
              <a:rPr lang="en-US" dirty="0"/>
              <a:t>Problem-focused coping –(cognitive) energized to seek solutions</a:t>
            </a:r>
          </a:p>
          <a:p>
            <a:pPr marL="279082" lvl="1" indent="0">
              <a:buNone/>
            </a:pPr>
            <a:r>
              <a:rPr lang="en-US" b="1" dirty="0"/>
              <a:t>(Miriam with baby Moses) </a:t>
            </a:r>
          </a:p>
          <a:p>
            <a:pPr marL="457200" indent="-457200">
              <a:buFont typeface="+mj-lt"/>
              <a:buAutoNum type="arabicPeriod"/>
            </a:pPr>
            <a:r>
              <a:rPr lang="en-US" dirty="0"/>
              <a:t>Emotion-focused (emotive) coping-focus on feelings and managing feelings  </a:t>
            </a:r>
            <a:r>
              <a:rPr lang="en-US" sz="2000" b="1" dirty="0"/>
              <a:t>(Adam seeing Eve with the Apple) (David and Uriah)</a:t>
            </a:r>
          </a:p>
          <a:p>
            <a:pPr marL="457200" indent="-457200">
              <a:buFont typeface="+mj-lt"/>
              <a:buAutoNum type="arabicPeriod"/>
            </a:pPr>
            <a:r>
              <a:rPr lang="en-US" dirty="0"/>
              <a:t>Avoidant coping –(cognitive) minimizing and denying </a:t>
            </a:r>
            <a:r>
              <a:rPr lang="en-US" sz="2000" b="1" dirty="0"/>
              <a:t>(Elijah running from Jezebel) Peter leaving Jesus) </a:t>
            </a:r>
          </a:p>
        </p:txBody>
      </p:sp>
    </p:spTree>
    <p:extLst>
      <p:ext uri="{BB962C8B-B14F-4D97-AF65-F5344CB8AC3E}">
        <p14:creationId xmlns:p14="http://schemas.microsoft.com/office/powerpoint/2010/main" val="413701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2.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249165-F638-412C-8E0A-DFB7045CA2E0}">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146</TotalTime>
  <Words>1714</Words>
  <Application>Microsoft Office PowerPoint</Application>
  <PresentationFormat>Custom</PresentationFormat>
  <Paragraphs>75</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-apple-system</vt:lpstr>
      <vt:lpstr>Arial</vt:lpstr>
      <vt:lpstr>Calibri</vt:lpstr>
      <vt:lpstr>Euphemia</vt:lpstr>
      <vt:lpstr>Roboto</vt:lpstr>
      <vt:lpstr>Symbol</vt:lpstr>
      <vt:lpstr>Serenity 16x9</vt:lpstr>
      <vt:lpstr>Personality and Genetics in Addressing Pain and Suffering</vt:lpstr>
      <vt:lpstr>PowerPoint Presentation</vt:lpstr>
      <vt:lpstr>Which Personality Type are You?  (Meyers-Briggs)</vt:lpstr>
      <vt:lpstr>Know Your Personality</vt:lpstr>
      <vt:lpstr>The Big Five Model</vt:lpstr>
      <vt:lpstr>How does our Personality Develop? Is it Nature or Nurture?</vt:lpstr>
      <vt:lpstr>Nature or Nurture Cont. </vt:lpstr>
      <vt:lpstr>Personality Traits that Appear to be Genetic</vt:lpstr>
      <vt:lpstr>Personality Traits and Coping Strategies</vt:lpstr>
      <vt:lpstr>Pain Impact on Personality</vt:lpstr>
      <vt:lpstr>What is the Purpose of this Discussion on Personality, Pain, and Suffering?</vt:lpstr>
      <vt:lpstr>Faith and Personality</vt:lpstr>
      <vt:lpstr>Faith and Helping Behaviors</vt:lpstr>
      <vt:lpstr>Questions to Ponder…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Personality in Pain &amp; Suffering</dc:title>
  <dc:creator>Sharon Pittman</dc:creator>
  <cp:lastModifiedBy>Sharon Pittman</cp:lastModifiedBy>
  <cp:revision>5</cp:revision>
  <dcterms:created xsi:type="dcterms:W3CDTF">2023-10-02T21:42:13Z</dcterms:created>
  <dcterms:modified xsi:type="dcterms:W3CDTF">2023-10-07T13:18:40Z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